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Arial Narrow"/>
      <p:regular r:id="rId31"/>
      <p:bold r:id="rId32"/>
      <p:italic r:id="rId33"/>
      <p:boldItalic r:id="rId34"/>
    </p:embeddedFont>
    <p:embeddedFont>
      <p:font typeface="Century Gothic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ArialNarrow-regular.fntdata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ArialNarrow-italic.fntdata"/><Relationship Id="rId10" Type="http://schemas.openxmlformats.org/officeDocument/2006/relationships/slide" Target="slides/slide3.xml"/><Relationship Id="rId32" Type="http://schemas.openxmlformats.org/officeDocument/2006/relationships/font" Target="fonts/ArialNarrow-bold.fntdata"/><Relationship Id="rId13" Type="http://schemas.openxmlformats.org/officeDocument/2006/relationships/slide" Target="slides/slide6.xml"/><Relationship Id="rId35" Type="http://schemas.openxmlformats.org/officeDocument/2006/relationships/font" Target="fonts/CenturyGothic-regular.fntdata"/><Relationship Id="rId12" Type="http://schemas.openxmlformats.org/officeDocument/2006/relationships/slide" Target="slides/slide5.xml"/><Relationship Id="rId34" Type="http://schemas.openxmlformats.org/officeDocument/2006/relationships/font" Target="fonts/ArialNarrow-boldItalic.fntdata"/><Relationship Id="rId15" Type="http://schemas.openxmlformats.org/officeDocument/2006/relationships/slide" Target="slides/slide8.xml"/><Relationship Id="rId37" Type="http://schemas.openxmlformats.org/officeDocument/2006/relationships/font" Target="fonts/CenturyGothic-italic.fntdata"/><Relationship Id="rId14" Type="http://schemas.openxmlformats.org/officeDocument/2006/relationships/slide" Target="slides/slide7.xml"/><Relationship Id="rId36" Type="http://schemas.openxmlformats.org/officeDocument/2006/relationships/font" Target="fonts/CenturyGothic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schemas.openxmlformats.org/officeDocument/2006/relationships/font" Target="fonts/CenturyGothic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807ce80524_2_1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2807ce80524_2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807ce80524_2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2807ce80524_2_2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g2807ce80524_2_2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807ce80524_2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2807ce80524_2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807ce80524_2_2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2807ce80524_2_2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2807ce80524_2_2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807ce80524_2_2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g2807ce80524_2_2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807ce80524_2_2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g2807ce80524_2_2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80d8c327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80d8c327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807ce80524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2807ce80524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807ce8052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2807ce8052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807ce8052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2807ce8052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807ce8052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2807ce8052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807ce80524_2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2807ce80524_2_1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2807ce80524_2_1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807ce8052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2807ce8052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807ce8052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2807ce8052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807ce8052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2807ce8052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807ce8052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2807ce8052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07ce80524_2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807ce80524_2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2807ce80524_2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07ce80524_2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807ce80524_2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2807ce80524_2_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807ce80524_2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807ce80524_2_1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2807ce80524_2_1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807ce80524_2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807ce80524_2_1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g2807ce80524_2_18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807ce80524_2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2807ce80524_2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g2807ce80524_2_1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807ce80524_2_2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2807ce80524_2_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807ce80524_2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2807ce80524_2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vide - blanc">
  <p:cSld name="Diapositive vide - blanc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1" type="ftr"/>
          </p:nvPr>
        </p:nvSpPr>
        <p:spPr>
          <a:xfrm>
            <a:off x="1404242" y="4791859"/>
            <a:ext cx="7190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594724" y="4792074"/>
            <a:ext cx="324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9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9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9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9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9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9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9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9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9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308856" y="147054"/>
            <a:ext cx="8737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1200"/>
              </a:spcBef>
              <a:spcAft>
                <a:spcPts val="0"/>
              </a:spcAft>
              <a:buClr>
                <a:srgbClr val="050A56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title"/>
          </p:nvPr>
        </p:nvSpPr>
        <p:spPr>
          <a:xfrm>
            <a:off x="1944693" y="468083"/>
            <a:ext cx="6683765" cy="9606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2204530" y="1479527"/>
            <a:ext cx="2994549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0" sz="1800"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69" name="Google Shape;69;p12"/>
          <p:cNvSpPr txBox="1"/>
          <p:nvPr>
            <p:ph idx="2" type="body"/>
          </p:nvPr>
        </p:nvSpPr>
        <p:spPr>
          <a:xfrm>
            <a:off x="1941909" y="1911725"/>
            <a:ext cx="3257170" cy="25155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5pPr>
            <a:lvl6pPr indent="-3175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6pPr>
            <a:lvl7pPr indent="-3175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7pPr>
            <a:lvl8pPr indent="-3175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8pPr>
            <a:lvl9pPr indent="-3175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3" type="body"/>
          </p:nvPr>
        </p:nvSpPr>
        <p:spPr>
          <a:xfrm>
            <a:off x="5629972" y="1477106"/>
            <a:ext cx="299925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0" sz="1800"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71" name="Google Shape;71;p12"/>
          <p:cNvSpPr txBox="1"/>
          <p:nvPr>
            <p:ph idx="4" type="body"/>
          </p:nvPr>
        </p:nvSpPr>
        <p:spPr>
          <a:xfrm>
            <a:off x="5375218" y="1909304"/>
            <a:ext cx="3254005" cy="25155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5pPr>
            <a:lvl6pPr indent="-3175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6pPr>
            <a:lvl7pPr indent="-3175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7pPr>
            <a:lvl8pPr indent="-3175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8pPr>
            <a:lvl9pPr indent="-3175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0" type="dt"/>
          </p:nvPr>
        </p:nvSpPr>
        <p:spPr>
          <a:xfrm>
            <a:off x="7771209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1" type="ftr"/>
          </p:nvPr>
        </p:nvSpPr>
        <p:spPr>
          <a:xfrm>
            <a:off x="1941909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2"/>
          <p:cNvSpPr/>
          <p:nvPr/>
        </p:nvSpPr>
        <p:spPr>
          <a:xfrm flipH="1" rot="10800000">
            <a:off x="-3142" y="535781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398859" y="590837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>
            <a:off x="1944693" y="468083"/>
            <a:ext cx="6683765" cy="9606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0" type="dt"/>
          </p:nvPr>
        </p:nvSpPr>
        <p:spPr>
          <a:xfrm>
            <a:off x="7771209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1" type="ftr"/>
          </p:nvPr>
        </p:nvSpPr>
        <p:spPr>
          <a:xfrm>
            <a:off x="1941909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3"/>
          <p:cNvSpPr/>
          <p:nvPr/>
        </p:nvSpPr>
        <p:spPr>
          <a:xfrm flipH="1" rot="10800000">
            <a:off x="-3142" y="535781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398859" y="590837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idx="10" type="dt"/>
          </p:nvPr>
        </p:nvSpPr>
        <p:spPr>
          <a:xfrm>
            <a:off x="7771209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1" type="ftr"/>
          </p:nvPr>
        </p:nvSpPr>
        <p:spPr>
          <a:xfrm>
            <a:off x="1941909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4"/>
          <p:cNvSpPr/>
          <p:nvPr/>
        </p:nvSpPr>
        <p:spPr>
          <a:xfrm flipH="1" rot="10800000">
            <a:off x="-3142" y="535781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398859" y="590837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1941909" y="334566"/>
            <a:ext cx="2628899" cy="7322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500"/>
              <a:buFont typeface="Century Gothic"/>
              <a:buNone/>
              <a:defRPr b="0"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4742259" y="334566"/>
            <a:ext cx="3886200" cy="4061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5pPr>
            <a:lvl6pPr indent="-3175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6pPr>
            <a:lvl7pPr indent="-3175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7pPr>
            <a:lvl8pPr indent="-3175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8pPr>
            <a:lvl9pPr indent="-3175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2" type="body"/>
          </p:nvPr>
        </p:nvSpPr>
        <p:spPr>
          <a:xfrm>
            <a:off x="1941909" y="1198960"/>
            <a:ext cx="2628899" cy="31968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91" name="Google Shape;91;p15"/>
          <p:cNvSpPr txBox="1"/>
          <p:nvPr>
            <p:ph idx="10" type="dt"/>
          </p:nvPr>
        </p:nvSpPr>
        <p:spPr>
          <a:xfrm>
            <a:off x="7771209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1" type="ftr"/>
          </p:nvPr>
        </p:nvSpPr>
        <p:spPr>
          <a:xfrm>
            <a:off x="1941909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5"/>
          <p:cNvSpPr/>
          <p:nvPr/>
        </p:nvSpPr>
        <p:spPr>
          <a:xfrm flipH="1" rot="10800000">
            <a:off x="-3142" y="535781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398859" y="590837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1941910" y="3600450"/>
            <a:ext cx="668655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Font typeface="Century Gothic"/>
              <a:buNone/>
              <a:defRPr b="0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6"/>
          <p:cNvSpPr/>
          <p:nvPr>
            <p:ph idx="2" type="pic"/>
          </p:nvPr>
        </p:nvSpPr>
        <p:spPr>
          <a:xfrm>
            <a:off x="1941909" y="476224"/>
            <a:ext cx="6686550" cy="2891227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1941910" y="4025503"/>
            <a:ext cx="6686550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99" name="Google Shape;99;p16"/>
          <p:cNvSpPr txBox="1"/>
          <p:nvPr>
            <p:ph idx="10" type="dt"/>
          </p:nvPr>
        </p:nvSpPr>
        <p:spPr>
          <a:xfrm>
            <a:off x="7771209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1" type="ftr"/>
          </p:nvPr>
        </p:nvSpPr>
        <p:spPr>
          <a:xfrm>
            <a:off x="1941909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6"/>
          <p:cNvSpPr/>
          <p:nvPr/>
        </p:nvSpPr>
        <p:spPr>
          <a:xfrm flipH="1" rot="10800000">
            <a:off x="-3142" y="3683794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6"/>
          <p:cNvSpPr txBox="1"/>
          <p:nvPr>
            <p:ph idx="12" type="sldNum"/>
          </p:nvPr>
        </p:nvSpPr>
        <p:spPr>
          <a:xfrm>
            <a:off x="398859" y="3737315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1941909" y="457200"/>
            <a:ext cx="6686549" cy="2337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  <a:defRPr b="0" sz="36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1941909" y="3265535"/>
            <a:ext cx="6686549" cy="1166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10" type="dt"/>
          </p:nvPr>
        </p:nvSpPr>
        <p:spPr>
          <a:xfrm>
            <a:off x="7771209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1" type="ftr"/>
          </p:nvPr>
        </p:nvSpPr>
        <p:spPr>
          <a:xfrm>
            <a:off x="1941909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7"/>
          <p:cNvSpPr/>
          <p:nvPr/>
        </p:nvSpPr>
        <p:spPr>
          <a:xfrm flipH="1" rot="10800000">
            <a:off x="-3142" y="2383631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398859" y="2433104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137462" y="457200"/>
            <a:ext cx="6295445" cy="21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  <a:defRPr b="0" sz="36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2456259" y="2628900"/>
            <a:ext cx="5652416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entury Gothic"/>
              <a:buNone/>
              <a:defRPr sz="12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Century Gothic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Font typeface="Century Gothic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Font typeface="Century Gothic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6pPr>
            <a:lvl7pPr indent="-3175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7pPr>
            <a:lvl8pPr indent="-3175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8pPr>
            <a:lvl9pPr indent="-3175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2" type="body"/>
          </p:nvPr>
        </p:nvSpPr>
        <p:spPr>
          <a:xfrm>
            <a:off x="1941909" y="3265535"/>
            <a:ext cx="6686549" cy="1166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10" type="dt"/>
          </p:nvPr>
        </p:nvSpPr>
        <p:spPr>
          <a:xfrm>
            <a:off x="7771209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11" type="ftr"/>
          </p:nvPr>
        </p:nvSpPr>
        <p:spPr>
          <a:xfrm>
            <a:off x="1941909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18"/>
          <p:cNvSpPr/>
          <p:nvPr/>
        </p:nvSpPr>
        <p:spPr>
          <a:xfrm flipH="1" rot="10800000">
            <a:off x="-3142" y="2383631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398859" y="2433104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GB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GB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1941910" y="1828800"/>
            <a:ext cx="6686550" cy="20436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  <a:defRPr b="0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1941910" y="3886200"/>
            <a:ext cx="6686550" cy="5472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5pPr>
            <a:lvl6pPr indent="-3175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6pPr>
            <a:lvl7pPr indent="-3175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7pPr>
            <a:lvl8pPr indent="-3175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8pPr>
            <a:lvl9pPr indent="-3175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0" type="dt"/>
          </p:nvPr>
        </p:nvSpPr>
        <p:spPr>
          <a:xfrm>
            <a:off x="7771209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1" type="ftr"/>
          </p:nvPr>
        </p:nvSpPr>
        <p:spPr>
          <a:xfrm>
            <a:off x="1941909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19"/>
          <p:cNvSpPr/>
          <p:nvPr/>
        </p:nvSpPr>
        <p:spPr>
          <a:xfrm flipH="1" rot="10800000">
            <a:off x="-3142" y="3683794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398859" y="3737315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2137462" y="457200"/>
            <a:ext cx="6295445" cy="21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  <a:defRPr b="0" sz="36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1941909" y="3257550"/>
            <a:ext cx="66865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Century Gothic"/>
              <a:buNone/>
              <a:defRPr sz="18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Century Gothic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Font typeface="Century Gothic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Font typeface="Century Gothic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6pPr>
            <a:lvl7pPr indent="-3175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7pPr>
            <a:lvl8pPr indent="-3175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8pPr>
            <a:lvl9pPr indent="-3175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2" type="body"/>
          </p:nvPr>
        </p:nvSpPr>
        <p:spPr>
          <a:xfrm>
            <a:off x="1941910" y="3886200"/>
            <a:ext cx="6686550" cy="5472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5pPr>
            <a:lvl6pPr indent="-3175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6pPr>
            <a:lvl7pPr indent="-3175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7pPr>
            <a:lvl8pPr indent="-3175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8pPr>
            <a:lvl9pPr indent="-3175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0" type="dt"/>
          </p:nvPr>
        </p:nvSpPr>
        <p:spPr>
          <a:xfrm>
            <a:off x="7771209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1" type="ftr"/>
          </p:nvPr>
        </p:nvSpPr>
        <p:spPr>
          <a:xfrm>
            <a:off x="1941909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0"/>
          <p:cNvSpPr/>
          <p:nvPr/>
        </p:nvSpPr>
        <p:spPr>
          <a:xfrm flipH="1" rot="10800000">
            <a:off x="-3142" y="3683794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398859" y="3737315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20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GB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GB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1941909" y="470555"/>
            <a:ext cx="6686549" cy="2160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  <a:defRPr b="0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1941909" y="3257550"/>
            <a:ext cx="6686550" cy="628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Century Gothic"/>
              <a:buNone/>
              <a:defRPr sz="18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Century Gothic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Font typeface="Century Gothic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Font typeface="Century Gothic"/>
              <a:buNone/>
              <a:defRPr/>
            </a:lvl5pPr>
            <a:lvl6pPr indent="-3175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6pPr>
            <a:lvl7pPr indent="-3175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7pPr>
            <a:lvl8pPr indent="-3175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8pPr>
            <a:lvl9pPr indent="-3175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2" type="body"/>
          </p:nvPr>
        </p:nvSpPr>
        <p:spPr>
          <a:xfrm>
            <a:off x="1941910" y="3886200"/>
            <a:ext cx="6686550" cy="5472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5pPr>
            <a:lvl6pPr indent="-3175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6pPr>
            <a:lvl7pPr indent="-3175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7pPr>
            <a:lvl8pPr indent="-3175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8pPr>
            <a:lvl9pPr indent="-3175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10" type="dt"/>
          </p:nvPr>
        </p:nvSpPr>
        <p:spPr>
          <a:xfrm>
            <a:off x="7771209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11" type="ftr"/>
          </p:nvPr>
        </p:nvSpPr>
        <p:spPr>
          <a:xfrm>
            <a:off x="1941909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1"/>
          <p:cNvSpPr/>
          <p:nvPr/>
        </p:nvSpPr>
        <p:spPr>
          <a:xfrm flipH="1" rot="10800000">
            <a:off x="-3142" y="3683794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398859" y="3737315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vide - Noir">
  <p:cSld name="Diapositive vide - Noi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1" type="ftr"/>
          </p:nvPr>
        </p:nvSpPr>
        <p:spPr>
          <a:xfrm>
            <a:off x="1404242" y="4791859"/>
            <a:ext cx="7190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94724" y="4792074"/>
            <a:ext cx="324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900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900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900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900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900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900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900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900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900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08856" y="147054"/>
            <a:ext cx="8737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1200"/>
              </a:spcBef>
              <a:spcAft>
                <a:spcPts val="0"/>
              </a:spcAft>
              <a:buClr>
                <a:srgbClr val="050857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08856" y="909996"/>
            <a:ext cx="74247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1944693" y="468083"/>
            <a:ext cx="6683765" cy="9606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 rot="5400000">
            <a:off x="3827859" y="-285750"/>
            <a:ext cx="2914650" cy="66865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5pPr>
            <a:lvl6pPr indent="-3175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6pPr>
            <a:lvl7pPr indent="-3175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7pPr>
            <a:lvl8pPr indent="-3175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8pPr>
            <a:lvl9pPr indent="-3175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0" type="dt"/>
          </p:nvPr>
        </p:nvSpPr>
        <p:spPr>
          <a:xfrm>
            <a:off x="7771209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11" type="ftr"/>
          </p:nvPr>
        </p:nvSpPr>
        <p:spPr>
          <a:xfrm>
            <a:off x="1941909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2"/>
          <p:cNvSpPr/>
          <p:nvPr/>
        </p:nvSpPr>
        <p:spPr>
          <a:xfrm flipH="1" rot="10800000">
            <a:off x="-3142" y="535781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398859" y="590837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 rot="5400000">
            <a:off x="5817528" y="1624135"/>
            <a:ext cx="3962863" cy="1655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 rot="5400000">
            <a:off x="2389352" y="23111"/>
            <a:ext cx="3962863" cy="48577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5pPr>
            <a:lvl6pPr indent="-3175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6pPr>
            <a:lvl7pPr indent="-3175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7pPr>
            <a:lvl8pPr indent="-3175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8pPr>
            <a:lvl9pPr indent="-3175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0" type="dt"/>
          </p:nvPr>
        </p:nvSpPr>
        <p:spPr>
          <a:xfrm>
            <a:off x="7771209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1941909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23"/>
          <p:cNvSpPr/>
          <p:nvPr/>
        </p:nvSpPr>
        <p:spPr>
          <a:xfrm flipH="1" rot="10800000">
            <a:off x="-3142" y="535781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398859" y="590837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e vide - blanc">
  <p:cSld name="1_Diapositive vide - blanc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idx="11" type="ftr"/>
          </p:nvPr>
        </p:nvSpPr>
        <p:spPr>
          <a:xfrm>
            <a:off x="1404242" y="4791859"/>
            <a:ext cx="7190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8594724" y="4792074"/>
            <a:ext cx="324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vide - blanc">
  <p:cSld name="Diapositive vide - blanc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idx="12" type="sldNum"/>
          </p:nvPr>
        </p:nvSpPr>
        <p:spPr>
          <a:xfrm>
            <a:off x="8658625" y="4792075"/>
            <a:ext cx="4125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26"/>
          <p:cNvSpPr txBox="1"/>
          <p:nvPr>
            <p:ph type="title"/>
          </p:nvPr>
        </p:nvSpPr>
        <p:spPr>
          <a:xfrm>
            <a:off x="155831" y="146754"/>
            <a:ext cx="8737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358" y="4667950"/>
            <a:ext cx="839163" cy="363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vide - Noir">
  <p:cSld name="Diapositive vide - Noi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idx="11" type="ftr"/>
          </p:nvPr>
        </p:nvSpPr>
        <p:spPr>
          <a:xfrm>
            <a:off x="1404242" y="4791859"/>
            <a:ext cx="7190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7"/>
          <p:cNvSpPr txBox="1"/>
          <p:nvPr>
            <p:ph idx="12" type="sldNum"/>
          </p:nvPr>
        </p:nvSpPr>
        <p:spPr>
          <a:xfrm>
            <a:off x="8594724" y="4792074"/>
            <a:ext cx="324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3" name="Google Shape;173;p27"/>
          <p:cNvSpPr txBox="1"/>
          <p:nvPr>
            <p:ph type="title"/>
          </p:nvPr>
        </p:nvSpPr>
        <p:spPr>
          <a:xfrm>
            <a:off x="308856" y="147054"/>
            <a:ext cx="8737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50857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08856" y="909996"/>
            <a:ext cx="74247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e vide - blanc">
  <p:cSld name="1_Diapositive vide - blanc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1" type="ftr"/>
          </p:nvPr>
        </p:nvSpPr>
        <p:spPr>
          <a:xfrm>
            <a:off x="1404242" y="4791859"/>
            <a:ext cx="7190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594724" y="4792074"/>
            <a:ext cx="324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900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900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900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900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900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900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900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900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900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ctrTitle"/>
          </p:nvPr>
        </p:nvSpPr>
        <p:spPr>
          <a:xfrm>
            <a:off x="1941910" y="1885950"/>
            <a:ext cx="6686549" cy="169708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100"/>
              <a:buFont typeface="Century Gothic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1941910" y="3583034"/>
            <a:ext cx="6686549" cy="8447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0" type="dt"/>
          </p:nvPr>
        </p:nvSpPr>
        <p:spPr>
          <a:xfrm>
            <a:off x="7771209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1" type="ftr"/>
          </p:nvPr>
        </p:nvSpPr>
        <p:spPr>
          <a:xfrm>
            <a:off x="1941909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7"/>
          <p:cNvSpPr/>
          <p:nvPr/>
        </p:nvSpPr>
        <p:spPr>
          <a:xfrm>
            <a:off x="0" y="3242857"/>
            <a:ext cx="1308489" cy="583942"/>
          </a:xfrm>
          <a:custGeom>
            <a:rect b="b" l="l" r="r" t="t"/>
            <a:pathLst>
              <a:path extrusionOk="0" h="166" w="372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398859" y="3397155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1944694" y="468083"/>
            <a:ext cx="6683765" cy="9606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1941909" y="1600200"/>
            <a:ext cx="6686550" cy="28332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5pPr>
            <a:lvl6pPr indent="-3175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6pPr>
            <a:lvl7pPr indent="-3175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7pPr>
            <a:lvl8pPr indent="-3175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8pPr>
            <a:lvl9pPr indent="-3175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0" type="dt"/>
          </p:nvPr>
        </p:nvSpPr>
        <p:spPr>
          <a:xfrm>
            <a:off x="7771209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1" type="ftr"/>
          </p:nvPr>
        </p:nvSpPr>
        <p:spPr>
          <a:xfrm>
            <a:off x="1941909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8"/>
          <p:cNvSpPr/>
          <p:nvPr/>
        </p:nvSpPr>
        <p:spPr>
          <a:xfrm flipH="1" rot="10800000">
            <a:off x="0" y="413027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402001" y="468083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1944694" y="468083"/>
            <a:ext cx="6683765" cy="9606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1941909" y="1600200"/>
            <a:ext cx="6686550" cy="28332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5pPr>
            <a:lvl6pPr indent="-3175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6pPr>
            <a:lvl7pPr indent="-3175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7pPr>
            <a:lvl8pPr indent="-3175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8pPr>
            <a:lvl9pPr indent="-3175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0" type="dt"/>
          </p:nvPr>
        </p:nvSpPr>
        <p:spPr>
          <a:xfrm>
            <a:off x="7771209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1" type="ftr"/>
          </p:nvPr>
        </p:nvSpPr>
        <p:spPr>
          <a:xfrm>
            <a:off x="1941909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1941909" y="1544063"/>
            <a:ext cx="6686549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1941909" y="2647597"/>
            <a:ext cx="6686549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0" type="dt"/>
          </p:nvPr>
        </p:nvSpPr>
        <p:spPr>
          <a:xfrm>
            <a:off x="7771209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1" type="ftr"/>
          </p:nvPr>
        </p:nvSpPr>
        <p:spPr>
          <a:xfrm>
            <a:off x="1941909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0"/>
          <p:cNvSpPr/>
          <p:nvPr/>
        </p:nvSpPr>
        <p:spPr>
          <a:xfrm flipH="1" rot="10800000">
            <a:off x="-3142" y="2383631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398859" y="2433104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1944693" y="468083"/>
            <a:ext cx="6683765" cy="9606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1941909" y="1600200"/>
            <a:ext cx="3235398" cy="28332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5pPr>
            <a:lvl6pPr indent="-3175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6pPr>
            <a:lvl7pPr indent="-3175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7pPr>
            <a:lvl8pPr indent="-3175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8pPr>
            <a:lvl9pPr indent="-3175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5393060" y="1594667"/>
            <a:ext cx="3235398" cy="28332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5pPr>
            <a:lvl6pPr indent="-3175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6pPr>
            <a:lvl7pPr indent="-3175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7pPr>
            <a:lvl8pPr indent="-3175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8pPr>
            <a:lvl9pPr indent="-31750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?"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7771209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1941909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1"/>
          <p:cNvSpPr/>
          <p:nvPr/>
        </p:nvSpPr>
        <p:spPr>
          <a:xfrm flipH="1" rot="10800000">
            <a:off x="-3142" y="535781"/>
            <a:ext cx="1191395" cy="380473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398859" y="590837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1358" y="4667950"/>
            <a:ext cx="839165" cy="36317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idx="11" type="ftr"/>
          </p:nvPr>
        </p:nvSpPr>
        <p:spPr>
          <a:xfrm>
            <a:off x="1404242" y="4782334"/>
            <a:ext cx="7190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94724" y="4782334"/>
            <a:ext cx="324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185">
          <p15:clr>
            <a:srgbClr val="F26B43"/>
          </p15:clr>
        </p15:guide>
        <p15:guide id="2" pos="71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85000">
              <a:srgbClr val="FFFFFF"/>
            </a:gs>
            <a:gs pos="100000">
              <a:srgbClr val="C4DCE3"/>
            </a:gs>
          </a:gsLst>
          <a:lin ang="5400000" scaled="0"/>
        </a:gra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1944693" y="468083"/>
            <a:ext cx="6683765" cy="9606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700"/>
              <a:buFont typeface="Century Gothic"/>
              <a:buNone/>
              <a:defRPr b="0" i="0" sz="2700" u="none" cap="none" strike="noStrike">
                <a:solidFill>
                  <a:srgbClr val="168DB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🠶"/>
              <a:defRPr b="0" i="0" sz="11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🠶"/>
              <a:defRPr b="0" i="0" sz="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0" type="dt"/>
          </p:nvPr>
        </p:nvSpPr>
        <p:spPr>
          <a:xfrm>
            <a:off x="7771209" y="4597828"/>
            <a:ext cx="859712" cy="277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1" type="ftr"/>
          </p:nvPr>
        </p:nvSpPr>
        <p:spPr>
          <a:xfrm>
            <a:off x="1941909" y="4601856"/>
            <a:ext cx="57149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398859" y="590837"/>
            <a:ext cx="58482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idx="11" type="ftr"/>
          </p:nvPr>
        </p:nvSpPr>
        <p:spPr>
          <a:xfrm>
            <a:off x="1404242" y="4782334"/>
            <a:ext cx="7190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50A5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594724" y="4782334"/>
            <a:ext cx="324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5085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185">
          <p15:clr>
            <a:srgbClr val="F26B43"/>
          </p15:clr>
        </p15:guide>
        <p15:guide id="2" pos="71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hyperlink" Target="mailto:Darshan.mandge@epfl.ch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5" Type="http://schemas.openxmlformats.org/officeDocument/2006/relationships/image" Target="../media/image29.png"/><Relationship Id="rId6" Type="http://schemas.openxmlformats.org/officeDocument/2006/relationships/image" Target="../media/image24.png"/><Relationship Id="rId7" Type="http://schemas.openxmlformats.org/officeDocument/2006/relationships/image" Target="../media/image16.png"/><Relationship Id="rId8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Relationship Id="rId6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hyperlink" Target="https://github.com/BlueBrain" TargetMode="External"/><Relationship Id="rId22" Type="http://schemas.openxmlformats.org/officeDocument/2006/relationships/hyperlink" Target="https://github.com/BlueBrain/singlecell-emodel-suite" TargetMode="External"/><Relationship Id="rId21" Type="http://schemas.openxmlformats.org/officeDocument/2006/relationships/hyperlink" Target="https://github.com/BlueBrain/subcellular-suite" TargetMode="External"/><Relationship Id="rId24" Type="http://schemas.openxmlformats.org/officeDocument/2006/relationships/hyperlink" Target="https://portal.brain-map.org/" TargetMode="External"/><Relationship Id="rId23" Type="http://schemas.openxmlformats.org/officeDocument/2006/relationships/hyperlink" Target="https://github.com/BlueBrain/circuit-model-suite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neuron.yale.edu/neuron/" TargetMode="External"/><Relationship Id="rId4" Type="http://schemas.openxmlformats.org/officeDocument/2006/relationships/hyperlink" Target="https://github.com/neuronsimulator/nrn" TargetMode="External"/><Relationship Id="rId9" Type="http://schemas.openxmlformats.org/officeDocument/2006/relationships/hyperlink" Target="https://nrn.readthedocs.io/en/latest/tutorials/index.html" TargetMode="External"/><Relationship Id="rId26" Type="http://schemas.openxmlformats.org/officeDocument/2006/relationships/hyperlink" Target="https://nrn.readthedocs.io/en/latest/coreneuron/index.html" TargetMode="External"/><Relationship Id="rId25" Type="http://schemas.openxmlformats.org/officeDocument/2006/relationships/hyperlink" Target="http://netpyne.org/" TargetMode="External"/><Relationship Id="rId28" Type="http://schemas.openxmlformats.org/officeDocument/2006/relationships/hyperlink" Target="https://www.edx.org/learn/biology/ecole-polytechnique-federale-de-lausanne-simulating-a-hippocampus-microcircuit" TargetMode="External"/><Relationship Id="rId27" Type="http://schemas.openxmlformats.org/officeDocument/2006/relationships/hyperlink" Target="https://www.edx.org/course/simulation-neuroscience#" TargetMode="External"/><Relationship Id="rId5" Type="http://schemas.openxmlformats.org/officeDocument/2006/relationships/hyperlink" Target="https://www.neuron.yale.edu/neuron/static/py_doc/index.html" TargetMode="External"/><Relationship Id="rId6" Type="http://schemas.openxmlformats.org/officeDocument/2006/relationships/hyperlink" Target="https://www.neuron.yale.edu/neuron/static/new_doc/index.html" TargetMode="External"/><Relationship Id="rId7" Type="http://schemas.openxmlformats.org/officeDocument/2006/relationships/hyperlink" Target="https://nrn.readthedocs.io/en/8.2.2/" TargetMode="External"/><Relationship Id="rId8" Type="http://schemas.openxmlformats.org/officeDocument/2006/relationships/hyperlink" Target="https://neuron.yale.edu/neuron/docs/scripting-neuron-basics" TargetMode="External"/><Relationship Id="rId11" Type="http://schemas.openxmlformats.org/officeDocument/2006/relationships/hyperlink" Target="https://www.neuron.yale.edu/neuron/docs" TargetMode="External"/><Relationship Id="rId10" Type="http://schemas.openxmlformats.org/officeDocument/2006/relationships/hyperlink" Target="https://www.neuron.yale.edu/neuron/docs/neuron-course-exercises" TargetMode="External"/><Relationship Id="rId13" Type="http://schemas.openxmlformats.org/officeDocument/2006/relationships/hyperlink" Target="https://www.neuron.yale.edu/phpbb/" TargetMode="External"/><Relationship Id="rId12" Type="http://schemas.openxmlformats.org/officeDocument/2006/relationships/hyperlink" Target="https://nrn.readthedocs.io/en/latest/guide/faq.html" TargetMode="External"/><Relationship Id="rId15" Type="http://schemas.openxmlformats.org/officeDocument/2006/relationships/hyperlink" Target="https://modeldb.science/" TargetMode="External"/><Relationship Id="rId14" Type="http://schemas.openxmlformats.org/officeDocument/2006/relationships/hyperlink" Target="https://github.com/neuronsimulator/nrn/issues" TargetMode="External"/><Relationship Id="rId17" Type="http://schemas.openxmlformats.org/officeDocument/2006/relationships/hyperlink" Target="https://channelpedia.epfl.ch/" TargetMode="External"/><Relationship Id="rId16" Type="http://schemas.openxmlformats.org/officeDocument/2006/relationships/hyperlink" Target="https://neuromorpho.org/" TargetMode="External"/><Relationship Id="rId19" Type="http://schemas.openxmlformats.org/officeDocument/2006/relationships/hyperlink" Target="https://neuroelectro.org/neuron/index/" TargetMode="External"/><Relationship Id="rId18" Type="http://schemas.openxmlformats.org/officeDocument/2006/relationships/hyperlink" Target="https://icg.neurotheory.ox.ac.uk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neuron.yale.edu/neuron/docs/scripting-neuron-basics" TargetMode="External"/><Relationship Id="rId4" Type="http://schemas.openxmlformats.org/officeDocument/2006/relationships/hyperlink" Target="https://www.neuron.yale.edu/neuron/static/docs/units/unitchart.html" TargetMode="External"/><Relationship Id="rId9" Type="http://schemas.openxmlformats.org/officeDocument/2006/relationships/hyperlink" Target="https://www.neuron.yale.edu/neuron/static/py_doc/modelspec/programmatic/topology.html#Section.nseg" TargetMode="External"/><Relationship Id="rId5" Type="http://schemas.openxmlformats.org/officeDocument/2006/relationships/hyperlink" Target="https://www.neuron.yale.edu/phpbb/viewforum.php?f=28" TargetMode="External"/><Relationship Id="rId6" Type="http://schemas.openxmlformats.org/officeDocument/2006/relationships/hyperlink" Target="https://www.neuron.yale.edu/neuron/static/py_doc/simctrl/programmatic.html#celsius" TargetMode="External"/><Relationship Id="rId7" Type="http://schemas.openxmlformats.org/officeDocument/2006/relationships/hyperlink" Target="https://nrn.readthedocs.io/en/latest/guide/faq.html" TargetMode="External"/><Relationship Id="rId8" Type="http://schemas.openxmlformats.org/officeDocument/2006/relationships/hyperlink" Target="https://nrn.readthedocs.io/en/latest/guide/randomness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BlueBrain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Relationship Id="rId9" Type="http://schemas.openxmlformats.org/officeDocument/2006/relationships/hyperlink" Target="https://github.com/BlueBrain/BluePyEfe" TargetMode="External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36.png"/><Relationship Id="rId8" Type="http://schemas.openxmlformats.org/officeDocument/2006/relationships/hyperlink" Target="https://github.com/BlueBrain/eFE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Relationship Id="rId9" Type="http://schemas.openxmlformats.org/officeDocument/2006/relationships/hyperlink" Target="https://github.com/BlueBrain/BluePyMM" TargetMode="External"/><Relationship Id="rId5" Type="http://schemas.openxmlformats.org/officeDocument/2006/relationships/image" Target="../media/image44.png"/><Relationship Id="rId6" Type="http://schemas.openxmlformats.org/officeDocument/2006/relationships/image" Target="../media/image40.png"/><Relationship Id="rId7" Type="http://schemas.openxmlformats.org/officeDocument/2006/relationships/image" Target="../media/image35.png"/><Relationship Id="rId8" Type="http://schemas.openxmlformats.org/officeDocument/2006/relationships/hyperlink" Target="https://github.com/BlueBrain/BluePyOpt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32.png"/><Relationship Id="rId6" Type="http://schemas.openxmlformats.org/officeDocument/2006/relationships/image" Target="../media/image41.png"/><Relationship Id="rId7" Type="http://schemas.openxmlformats.org/officeDocument/2006/relationships/hyperlink" Target="https://github.com/BlueBrain/EModelRunner" TargetMode="External"/><Relationship Id="rId8" Type="http://schemas.openxmlformats.org/officeDocument/2006/relationships/hyperlink" Target="https://github.com/BlueBrain/Currentscap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neuron.yale.edu/neuron/" TargetMode="External"/><Relationship Id="rId4" Type="http://schemas.openxmlformats.org/officeDocument/2006/relationships/hyperlink" Target="https://medicine.yale.edu/profile/ted-carnevale/" TargetMode="External"/><Relationship Id="rId5" Type="http://schemas.openxmlformats.org/officeDocument/2006/relationships/hyperlink" Target="https://medicine.yale.edu/profile/michael-hines/" TargetMode="External"/><Relationship Id="rId6" Type="http://schemas.openxmlformats.org/officeDocument/2006/relationships/hyperlink" Target="https://www.neuron.yale.edu/neuron/about/demo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hyperlink" Target="https://github.com/BlueBrain/BluePyEMode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hyperlink" Target="https://github.com/BlueBrain/BlueNaaS-SingleCell" TargetMode="External"/><Relationship Id="rId7" Type="http://schemas.openxmlformats.org/officeDocument/2006/relationships/hyperlink" Target="https://github.com/BlueBrain/BlueCelluLab" TargetMode="External"/><Relationship Id="rId8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hyperlink" Target="https://github.com/BlueBrain/BluePyEModel" TargetMode="External"/><Relationship Id="rId9" Type="http://schemas.openxmlformats.org/officeDocument/2006/relationships/hyperlink" Target="https://github.com/BlueBrain/Currentscape" TargetMode="External"/><Relationship Id="rId5" Type="http://schemas.openxmlformats.org/officeDocument/2006/relationships/hyperlink" Target="https://github.com/BlueBrain/singlecell-emodel-suite#efel" TargetMode="External"/><Relationship Id="rId6" Type="http://schemas.openxmlformats.org/officeDocument/2006/relationships/hyperlink" Target="https://github.com/BlueBrain/singlecell-emodel-suite#bluepyefe" TargetMode="External"/><Relationship Id="rId7" Type="http://schemas.openxmlformats.org/officeDocument/2006/relationships/hyperlink" Target="https://github.com/BlueBrain/singlecell-emodel-suite#bluepyopt" TargetMode="External"/><Relationship Id="rId8" Type="http://schemas.openxmlformats.org/officeDocument/2006/relationships/hyperlink" Target="https://github.com/BlueBrain/BlueCelluLab" TargetMode="External"/><Relationship Id="rId11" Type="http://schemas.openxmlformats.org/officeDocument/2006/relationships/hyperlink" Target="https://github.com/BlueBrain/singlecell-emodel-suite#emodelrunner" TargetMode="External"/><Relationship Id="rId10" Type="http://schemas.openxmlformats.org/officeDocument/2006/relationships/hyperlink" Target="https://github.com/BlueBrain/singlecell-emodel-suite#bluepymm" TargetMode="External"/><Relationship Id="rId13" Type="http://schemas.openxmlformats.org/officeDocument/2006/relationships/hyperlink" Target="https://github.com/BlueBrain/singlecell-emodel-suite" TargetMode="External"/><Relationship Id="rId12" Type="http://schemas.openxmlformats.org/officeDocument/2006/relationships/hyperlink" Target="https://github.com/BlueBrain/singlecell-emodel-suite#bluenaas-singlecel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cambridge.org/core/books/neuron-book/7C8D9BD861D288E658BEB652F593F273" TargetMode="External"/><Relationship Id="rId4" Type="http://schemas.openxmlformats.org/officeDocument/2006/relationships/hyperlink" Target="http://v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9"/>
          <p:cNvPicPr preferRelativeResize="0"/>
          <p:nvPr/>
        </p:nvPicPr>
        <p:blipFill rotWithShape="1">
          <a:blip r:embed="rId3">
            <a:alphaModFix amt="18000"/>
          </a:blip>
          <a:srcRect b="0" l="0" r="0" t="0"/>
          <a:stretch/>
        </p:blipFill>
        <p:spPr>
          <a:xfrm>
            <a:off x="-778364" y="-2062423"/>
            <a:ext cx="11267356" cy="1052961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/>
        </p:nvSpPr>
        <p:spPr>
          <a:xfrm>
            <a:off x="189469" y="4514005"/>
            <a:ext cx="2666925" cy="4565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9"/>
          <p:cNvSpPr txBox="1"/>
          <p:nvPr>
            <p:ph type="ctrTitle"/>
          </p:nvPr>
        </p:nvSpPr>
        <p:spPr>
          <a:xfrm>
            <a:off x="763374" y="1033862"/>
            <a:ext cx="7772400" cy="140278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100"/>
              <a:buFont typeface="Century Gothic"/>
              <a:buNone/>
            </a:pPr>
            <a:r>
              <a:rPr lang="en-GB"/>
              <a:t>Using NEURON to model cells </a:t>
            </a:r>
            <a:br>
              <a:rPr lang="en-GB"/>
            </a:br>
            <a:r>
              <a:rPr lang="en-GB"/>
              <a:t>Tutorial </a:t>
            </a:r>
            <a:endParaRPr/>
          </a:p>
        </p:txBody>
      </p:sp>
      <p:sp>
        <p:nvSpPr>
          <p:cNvPr id="186" name="Google Shape;186;p29"/>
          <p:cNvSpPr txBox="1"/>
          <p:nvPr/>
        </p:nvSpPr>
        <p:spPr>
          <a:xfrm>
            <a:off x="117275" y="3819050"/>
            <a:ext cx="42492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Darshan Mandge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Darshan.mandge@epfl.ch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Blue Brain 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Tutorial 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adapted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from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Oren Amsalem, </a:t>
            </a:r>
            <a:r>
              <a:rPr b="0" i="0" lang="en-GB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Yoni Leibner (Idan Segev Lab) and András Ecker (BBP)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297" y="122500"/>
            <a:ext cx="1266506" cy="452544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8"/>
          <p:cNvSpPr/>
          <p:nvPr/>
        </p:nvSpPr>
        <p:spPr>
          <a:xfrm>
            <a:off x="5224112" y="310077"/>
            <a:ext cx="2994750" cy="1107900"/>
          </a:xfrm>
          <a:prstGeom prst="rect">
            <a:avLst/>
          </a:prstGeom>
          <a:solidFill>
            <a:schemeClr val="lt1"/>
          </a:solidFill>
          <a:ln cap="rnd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Only EPSP-like current</a:t>
            </a:r>
            <a:endParaRPr b="0" i="0" sz="1100" u="none" cap="none" strike="noStrik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syn</a:t>
            </a:r>
            <a:r>
              <a:rPr b="0" i="0" lang="en-GB" sz="1400" u="none" cap="none" strike="noStrike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imax </a:t>
            </a:r>
            <a:r>
              <a:rPr b="0" i="0" lang="en-GB" sz="1400" u="none" cap="none" strike="noStrike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GB" sz="1400" u="none" cap="none" strike="noStrike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0.5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stim</a:t>
            </a:r>
            <a:r>
              <a:rPr b="0" i="0" lang="en-GB" sz="1400" u="none" cap="none" strike="noStrike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amp </a:t>
            </a:r>
            <a:r>
              <a:rPr b="0" i="0" lang="en-GB" sz="1400" u="none" cap="none" strike="noStrike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GB" sz="1400" u="none" cap="none" strike="noStrike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0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h</a:t>
            </a:r>
            <a:r>
              <a:rPr b="0" i="0" lang="en-GB" sz="1400" u="none" cap="none" strike="noStrike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run(); </a:t>
            </a:r>
            <a:endParaRPr b="0" i="0" sz="1100" u="none" cap="none" strike="noStrik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plot_result(...) </a:t>
            </a:r>
            <a:endParaRPr b="0" i="0" sz="1400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06" name="Google Shape;30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5774" y="2965093"/>
            <a:ext cx="3230480" cy="1490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16631" y="119697"/>
            <a:ext cx="3230479" cy="149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16631" y="1545409"/>
            <a:ext cx="3230479" cy="149099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/>
          <p:nvPr/>
        </p:nvSpPr>
        <p:spPr>
          <a:xfrm>
            <a:off x="5224202" y="1736906"/>
            <a:ext cx="2994660" cy="1107996"/>
          </a:xfrm>
          <a:prstGeom prst="rect">
            <a:avLst/>
          </a:prstGeom>
          <a:solidFill>
            <a:schemeClr val="lt1"/>
          </a:solidFill>
          <a:ln cap="rnd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Only small step current</a:t>
            </a:r>
            <a:endParaRPr b="0" i="0" sz="1100" u="none" cap="none" strike="noStrik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syn</a:t>
            </a:r>
            <a:r>
              <a:rPr b="0" i="0" lang="en-GB" sz="1400" u="none" cap="none" strike="noStrike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imax </a:t>
            </a:r>
            <a:r>
              <a:rPr b="0" i="0" lang="en-GB" sz="1400" u="none" cap="none" strike="noStrike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GB" sz="1400" u="none" cap="none" strike="noStrike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0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stim</a:t>
            </a:r>
            <a:r>
              <a:rPr b="0" i="0" lang="en-GB" sz="1400" u="none" cap="none" strike="noStrike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amp </a:t>
            </a:r>
            <a:r>
              <a:rPr b="0" i="0" lang="en-GB" sz="1400" u="none" cap="none" strike="noStrike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GB" sz="1400" u="none" cap="none" strike="noStrike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1.9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h</a:t>
            </a:r>
            <a:r>
              <a:rPr b="0" i="0" lang="en-GB" sz="1400" u="none" cap="none" strike="noStrike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run();</a:t>
            </a:r>
            <a:endParaRPr b="0" i="0" sz="1100" u="none" cap="none" strike="noStrik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plot_result(...) </a:t>
            </a:r>
            <a:endParaRPr b="0" i="0" sz="1400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10" name="Google Shape;310;p38"/>
          <p:cNvSpPr/>
          <p:nvPr/>
        </p:nvSpPr>
        <p:spPr>
          <a:xfrm>
            <a:off x="5224112" y="3221961"/>
            <a:ext cx="2994660" cy="1107996"/>
          </a:xfrm>
          <a:prstGeom prst="rect">
            <a:avLst/>
          </a:prstGeom>
          <a:solidFill>
            <a:schemeClr val="lt1"/>
          </a:solidFill>
          <a:ln cap="rnd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both currents</a:t>
            </a:r>
            <a:endParaRPr b="0" i="0" sz="1100" u="none" cap="none" strike="noStrik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syn</a:t>
            </a:r>
            <a:r>
              <a:rPr b="0" i="0" lang="en-GB" sz="1400" u="none" cap="none" strike="noStrike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imax </a:t>
            </a:r>
            <a:r>
              <a:rPr b="0" i="0" lang="en-GB" sz="1400" u="none" cap="none" strike="noStrike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GB" sz="1400" u="none" cap="none" strike="noStrike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0.5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stim</a:t>
            </a:r>
            <a:r>
              <a:rPr b="0" i="0" lang="en-GB" sz="1400" u="none" cap="none" strike="noStrike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amp </a:t>
            </a:r>
            <a:r>
              <a:rPr b="0" i="0" lang="en-GB" sz="1400" u="none" cap="none" strike="noStrike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GB" sz="1400" u="none" cap="none" strike="noStrike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1.9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h</a:t>
            </a:r>
            <a:r>
              <a:rPr b="0" i="0" lang="en-GB" sz="1400" u="none" cap="none" strike="noStrike">
                <a:solidFill>
                  <a:srgbClr val="666666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run() </a:t>
            </a:r>
            <a:endParaRPr b="0" i="0" sz="1100" u="none" cap="none" strike="noStrik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plot_result(...);</a:t>
            </a:r>
            <a:endParaRPr b="0" i="0" sz="1400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11" name="Google Shape;311;p38"/>
          <p:cNvSpPr txBox="1"/>
          <p:nvPr/>
        </p:nvSpPr>
        <p:spPr>
          <a:xfrm>
            <a:off x="170665" y="4704919"/>
            <a:ext cx="9029319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“Models of Neocortical Layer 5b Pyramidal Cells Capturing a Wide Range of Dendritic and Perisomatic Active Properties”, Etay Hay , Sean Hill, Felix Schürmann, Henry Markram, Idan Segev. PLOS Computational Biology, 2011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8893349">
            <a:off x="538139" y="1879850"/>
            <a:ext cx="536909" cy="7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8893349">
            <a:off x="589378" y="3722345"/>
            <a:ext cx="536909" cy="767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/>
          <p:nvPr/>
        </p:nvSpPr>
        <p:spPr>
          <a:xfrm rot="-5400000">
            <a:off x="158557" y="2660636"/>
            <a:ext cx="719188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Recording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5" name="Google Shape;315;p38"/>
          <p:cNvCxnSpPr/>
          <p:nvPr/>
        </p:nvCxnSpPr>
        <p:spPr>
          <a:xfrm flipH="1" rot="10800000">
            <a:off x="536200" y="1910138"/>
            <a:ext cx="5540" cy="476731"/>
          </a:xfrm>
          <a:prstGeom prst="straightConnector1">
            <a:avLst/>
          </a:prstGeom>
          <a:noFill/>
          <a:ln cap="rnd" cmpd="sng" w="9525">
            <a:solidFill>
              <a:srgbClr val="32323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6" name="Google Shape;316;p38"/>
          <p:cNvCxnSpPr/>
          <p:nvPr/>
        </p:nvCxnSpPr>
        <p:spPr>
          <a:xfrm>
            <a:off x="513698" y="3090349"/>
            <a:ext cx="74324" cy="565183"/>
          </a:xfrm>
          <a:prstGeom prst="straightConnector1">
            <a:avLst/>
          </a:prstGeom>
          <a:noFill/>
          <a:ln cap="rnd" cmpd="sng" w="9525">
            <a:solidFill>
              <a:srgbClr val="32323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7" name="Google Shape;317;p38"/>
          <p:cNvSpPr txBox="1"/>
          <p:nvPr/>
        </p:nvSpPr>
        <p:spPr>
          <a:xfrm>
            <a:off x="6721442" y="4411593"/>
            <a:ext cx="2807100" cy="3163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1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5_calcium_spike_Hay_et_al.ipynb</a:t>
            </a:r>
            <a:endParaRPr b="1" i="0" sz="1100" u="none" cap="none" strike="noStrik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/>
          <p:nvPr>
            <p:ph type="title"/>
          </p:nvPr>
        </p:nvSpPr>
        <p:spPr>
          <a:xfrm>
            <a:off x="129886" y="0"/>
            <a:ext cx="7507350" cy="7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GB"/>
              <a:t> Layer 5b Pyramidal Cell</a:t>
            </a:r>
            <a:endParaRPr/>
          </a:p>
        </p:txBody>
      </p:sp>
      <p:pic>
        <p:nvPicPr>
          <p:cNvPr id="323" name="Google Shape;32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548" y="714590"/>
            <a:ext cx="1213293" cy="368890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9"/>
          <p:cNvSpPr/>
          <p:nvPr/>
        </p:nvSpPr>
        <p:spPr>
          <a:xfrm>
            <a:off x="2289841" y="1174122"/>
            <a:ext cx="6492608" cy="279525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place a single synapse</a:t>
            </a:r>
            <a:endParaRPr b="0" i="0" sz="1400" u="none" cap="none" strike="noStrik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syn_loc = rng_pos.repick() apical_exc_syns.append(h.ProbAMPANMDA_EMS(sec(syn_loc)))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create random stim. times</a:t>
            </a:r>
            <a:endParaRPr b="0" i="0" sz="1400" u="none" cap="none" strike="noStrik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apical_exc_netstims.append(h.NetStim())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apical_exc_netstims[-1].number = t_stop / 1000 * exc_freq</a:t>
            </a:r>
            <a:endParaRPr b="0" i="0" sz="1400" u="none" cap="none" strike="noStrik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apical_exc_netstims[-1].interval = 1000 / exc_freq  </a:t>
            </a:r>
            <a:r>
              <a:rPr b="0" i="0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ms</a:t>
            </a:r>
            <a:endParaRPr b="0" i="0" sz="1400" u="none" cap="none" strike="noStrik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apical_exc_netstims[-1].noise = 1 </a:t>
            </a:r>
            <a:r>
              <a:rPr b="0" i="0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make it Poisson like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connect stimulator to the synapse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apical_exc_netconns.append(h.NetCon(apical_exc_netstims[-1],</a:t>
            </a:r>
            <a:b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					   apical_exc_syns[-1]))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apical_exc_netconns[-1].weight[0] = gsyn_exc</a:t>
            </a:r>
            <a:endParaRPr b="0" i="0" sz="1400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25" name="Google Shape;325;p39"/>
          <p:cNvSpPr txBox="1"/>
          <p:nvPr/>
        </p:nvSpPr>
        <p:spPr>
          <a:xfrm>
            <a:off x="6854160" y="4373557"/>
            <a:ext cx="2807100" cy="3163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1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6_random_synapses_Hay.ipynb</a:t>
            </a:r>
            <a:endParaRPr b="1" i="0" sz="1100" u="none" cap="none" strike="noStrik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2" y="1793634"/>
            <a:ext cx="4840742" cy="1004207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0"/>
          <p:cNvSpPr txBox="1"/>
          <p:nvPr>
            <p:ph type="title"/>
          </p:nvPr>
        </p:nvSpPr>
        <p:spPr>
          <a:xfrm>
            <a:off x="131797" y="0"/>
            <a:ext cx="3570125" cy="4441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700"/>
              <a:buFont typeface="Century Gothic"/>
              <a:buNone/>
            </a:pPr>
            <a:r>
              <a:rPr lang="en-GB"/>
              <a:t> Inhibition location</a:t>
            </a:r>
            <a:endParaRPr/>
          </a:p>
        </p:txBody>
      </p:sp>
      <p:pic>
        <p:nvPicPr>
          <p:cNvPr id="333" name="Google Shape;33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3107" y="1872884"/>
            <a:ext cx="831398" cy="61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8787" y="1791242"/>
            <a:ext cx="595992" cy="77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71368" y="2591081"/>
            <a:ext cx="1502228" cy="22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1555" y="2619573"/>
            <a:ext cx="1902279" cy="18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68448" y="535055"/>
            <a:ext cx="3593380" cy="4048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0"/>
          <p:cNvSpPr txBox="1"/>
          <p:nvPr/>
        </p:nvSpPr>
        <p:spPr>
          <a:xfrm>
            <a:off x="6130275" y="4365250"/>
            <a:ext cx="29958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1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+1_inhibition_location_Gidon_et_al.ipynb</a:t>
            </a:r>
            <a:endParaRPr b="1" i="0" sz="1100" u="none" cap="none" strike="noStrik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" name="Google Shape;339;p40"/>
          <p:cNvSpPr txBox="1"/>
          <p:nvPr/>
        </p:nvSpPr>
        <p:spPr>
          <a:xfrm>
            <a:off x="131797" y="4716869"/>
            <a:ext cx="9014114" cy="4686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“Principles Governing the Operation of Synaptic Inhibition in Dendrite</a:t>
            </a:r>
            <a:r>
              <a:rPr b="0" i="0" lang="en-GB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 </a:t>
            </a:r>
            <a:r>
              <a:rPr b="0" i="0" lang="en-GB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Albert Gidon, Idan Segev. Neuron, 2012</a:t>
            </a:r>
            <a:endParaRPr b="0" i="0" sz="1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/>
          <p:nvPr>
            <p:ph type="title"/>
          </p:nvPr>
        </p:nvSpPr>
        <p:spPr>
          <a:xfrm>
            <a:off x="129886" y="0"/>
            <a:ext cx="7507432" cy="7444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700"/>
              <a:buFont typeface="Century Gothic"/>
              <a:buNone/>
            </a:pPr>
            <a:r>
              <a:rPr lang="en-GB"/>
              <a:t>Timed inhibition</a:t>
            </a:r>
            <a:endParaRPr/>
          </a:p>
        </p:txBody>
      </p:sp>
      <p:sp>
        <p:nvSpPr>
          <p:cNvPr id="345" name="Google Shape;345;p41"/>
          <p:cNvSpPr txBox="1"/>
          <p:nvPr/>
        </p:nvSpPr>
        <p:spPr>
          <a:xfrm>
            <a:off x="129886" y="4589916"/>
            <a:ext cx="9014114" cy="4686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“Timed Synaptic Inhibition Shapes NMDA Spikes, Influencing Local Dendritic Processing and Global I/O Properties of Cortical Neurons</a:t>
            </a:r>
            <a:r>
              <a:rPr b="0" i="0" lang="en-GB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 </a:t>
            </a:r>
            <a:r>
              <a:rPr b="0" i="0" lang="en-GB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Michael Doron, Giuseppe Chindemi, Eilif Muller, Henry Markram, Idan Segev. Cell Reports, 2017</a:t>
            </a:r>
            <a:endParaRPr b="0" i="0" sz="1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6" name="Google Shape;34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9884" y="744464"/>
            <a:ext cx="5518195" cy="344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886" y="815089"/>
            <a:ext cx="2269998" cy="3559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99884" y="581957"/>
            <a:ext cx="6139778" cy="43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1"/>
          <p:cNvSpPr/>
          <p:nvPr/>
        </p:nvSpPr>
        <p:spPr>
          <a:xfrm>
            <a:off x="5304929" y="1082526"/>
            <a:ext cx="2651622" cy="28918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0" name="Google Shape;350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93593" y="1182081"/>
            <a:ext cx="2601431" cy="282552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1"/>
          <p:cNvSpPr/>
          <p:nvPr/>
        </p:nvSpPr>
        <p:spPr>
          <a:xfrm>
            <a:off x="2580238" y="581957"/>
            <a:ext cx="5562311" cy="4022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Google Shape;352;p41"/>
          <p:cNvSpPr txBox="1"/>
          <p:nvPr/>
        </p:nvSpPr>
        <p:spPr>
          <a:xfrm>
            <a:off x="6324401" y="4310966"/>
            <a:ext cx="28071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1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+2_timed_inhibition_Doron_et_al.ipynb</a:t>
            </a:r>
            <a:endParaRPr b="1" i="0" sz="1100" u="none" cap="none" strike="noStrik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/>
          <p:nvPr/>
        </p:nvSpPr>
        <p:spPr>
          <a:xfrm>
            <a:off x="357700" y="864225"/>
            <a:ext cx="8735100" cy="3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i="0" lang="en-GB" sz="14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NEURON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lang="en-GB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GitHub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0" i="0" lang="en-GB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Documentation</a:t>
            </a:r>
            <a:r>
              <a:rPr lang="en-GB" u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GB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/>
              </a:rPr>
              <a:t>Python Doc</a:t>
            </a:r>
            <a:r>
              <a:rPr lang="en-GB"/>
              <a:t>, </a:t>
            </a:r>
            <a:r>
              <a:rPr lang="en-GB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/>
              </a:rPr>
              <a:t>HOC Doc</a:t>
            </a:r>
            <a:r>
              <a:rPr lang="en-GB"/>
              <a:t>, </a:t>
            </a:r>
            <a:r>
              <a:rPr lang="en-GB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7"/>
              </a:rPr>
              <a:t>ReadTheDocs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○"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More </a:t>
            </a:r>
            <a:r>
              <a:rPr lang="en-GB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8"/>
              </a:rPr>
              <a:t>scripting basics</a:t>
            </a:r>
            <a:r>
              <a:rPr lang="en-GB"/>
              <a:t>, </a:t>
            </a:r>
            <a:r>
              <a:rPr lang="en-GB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9"/>
              </a:rPr>
              <a:t>NEURON-Python tutorials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GB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10"/>
              </a:rPr>
              <a:t>courses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lang="en-GB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11"/>
              </a:rPr>
              <a:t>material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○"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Queries: </a:t>
            </a:r>
            <a:r>
              <a:rPr lang="en-GB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12"/>
              </a:rPr>
              <a:t>FAQs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GB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13"/>
              </a:rPr>
              <a:t>NEURON Forum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lang="en-GB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14"/>
              </a:rPr>
              <a:t>GitHub issues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Modeling repositories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○"/>
            </a:pPr>
            <a:r>
              <a:rPr b="0" i="0" lang="en-GB" sz="14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15"/>
              </a:rPr>
              <a:t>ModelDB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published models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u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○"/>
            </a:pPr>
            <a:r>
              <a:rPr b="0" i="0" lang="en-GB" sz="14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16"/>
              </a:rPr>
              <a:t>NeuroMoprho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(morphologies)</a:t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○"/>
            </a:pPr>
            <a:r>
              <a:rPr lang="en-GB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17"/>
              </a:rPr>
              <a:t>Channelpedia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lang="en-GB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18"/>
              </a:rPr>
              <a:t>ICGenealogy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(ion channels)</a:t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○"/>
            </a:pPr>
            <a:r>
              <a:rPr lang="en-GB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19"/>
              </a:rPr>
              <a:t>NeuroElectro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 (neuron parameters)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Others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GB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20"/>
              </a:rPr>
              <a:t>Blue Brain Tools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 (for </a:t>
            </a:r>
            <a:r>
              <a:rPr lang="en-GB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21"/>
              </a:rPr>
              <a:t>subcellular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GB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22"/>
              </a:rPr>
              <a:t>cellular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GB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23"/>
              </a:rPr>
              <a:t>circuit</a:t>
            </a: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-level models among others)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GB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24"/>
              </a:rPr>
              <a:t>Allen Institute Data and Tools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b="0" i="0" lang="en-GB" sz="14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25"/>
              </a:rPr>
              <a:t>NetPyNE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(modelling networks of neurons)</a:t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</a:pPr>
            <a:r>
              <a:rPr b="0" i="0" lang="en-GB" sz="14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26"/>
              </a:rPr>
              <a:t>CoreNEURON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(faster NEURON execution)</a:t>
            </a:r>
            <a:endParaRPr sz="11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Free edx MOOCs: </a:t>
            </a:r>
            <a:r>
              <a:rPr lang="en-GB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27"/>
              </a:rPr>
              <a:t>Simulation Neuroscience</a:t>
            </a: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GB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28"/>
              </a:rPr>
              <a:t>Simulating a Hippocampus Microcircuit</a:t>
            </a: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 sz="1100"/>
          </a:p>
        </p:txBody>
      </p:sp>
      <p:sp>
        <p:nvSpPr>
          <p:cNvPr id="358" name="Google Shape;358;p42"/>
          <p:cNvSpPr txBox="1"/>
          <p:nvPr>
            <p:ph type="title"/>
          </p:nvPr>
        </p:nvSpPr>
        <p:spPr>
          <a:xfrm>
            <a:off x="129886" y="0"/>
            <a:ext cx="7507432" cy="7444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700"/>
              <a:buFont typeface="Century Gothic"/>
              <a:buNone/>
            </a:pPr>
            <a:r>
              <a:rPr lang="en-GB"/>
              <a:t>Useful links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3"/>
          <p:cNvSpPr txBox="1"/>
          <p:nvPr>
            <p:ph type="title"/>
          </p:nvPr>
        </p:nvSpPr>
        <p:spPr>
          <a:xfrm>
            <a:off x="1276800" y="264550"/>
            <a:ext cx="7351800" cy="45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Useful NEURON Tools and Tips</a:t>
            </a:r>
            <a:endParaRPr/>
          </a:p>
        </p:txBody>
      </p:sp>
      <p:sp>
        <p:nvSpPr>
          <p:cNvPr id="364" name="Google Shape;364;p43"/>
          <p:cNvSpPr txBox="1"/>
          <p:nvPr>
            <p:ph idx="1" type="body"/>
          </p:nvPr>
        </p:nvSpPr>
        <p:spPr>
          <a:xfrm>
            <a:off x="598225" y="999100"/>
            <a:ext cx="8338200" cy="3434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NEURON-Python scripting Basics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Units used in NEURON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u="sng">
                <a:solidFill>
                  <a:schemeClr val="hlink"/>
                </a:solidFill>
                <a:hlinkClick r:id="rId5"/>
              </a:rPr>
              <a:t>NEURON Tips</a:t>
            </a:r>
            <a:r>
              <a:rPr lang="en-GB"/>
              <a:t> (mainly HOC)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Specifying temperature in NEURON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h.celsius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Don’t forget to </a:t>
            </a:r>
            <a:r>
              <a:rPr lang="en-GB" u="sng">
                <a:solidFill>
                  <a:schemeClr val="hlink"/>
                </a:solidFill>
                <a:hlinkClick r:id="rId7"/>
              </a:rPr>
              <a:t>compile</a:t>
            </a:r>
            <a:r>
              <a:rPr lang="en-GB"/>
              <a:t> new mod files before running NEURON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u="sng">
                <a:solidFill>
                  <a:schemeClr val="hlink"/>
                </a:solidFill>
                <a:hlinkClick r:id="rId8"/>
              </a:rPr>
              <a:t>Randomness in NEURON models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NEURON </a:t>
            </a:r>
            <a:r>
              <a:rPr lang="en-GB" u="sng">
                <a:solidFill>
                  <a:schemeClr val="hlink"/>
                </a:solidFill>
                <a:hlinkClick r:id="rId9"/>
              </a:rPr>
              <a:t>Sections</a:t>
            </a:r>
            <a:r>
              <a:rPr lang="en-GB"/>
              <a:t> overview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/>
          <p:nvPr>
            <p:ph idx="12" type="sldNum"/>
          </p:nvPr>
        </p:nvSpPr>
        <p:spPr>
          <a:xfrm>
            <a:off x="8658625" y="4792075"/>
            <a:ext cx="4125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0" name="Google Shape;370;p44"/>
          <p:cNvSpPr txBox="1"/>
          <p:nvPr/>
        </p:nvSpPr>
        <p:spPr>
          <a:xfrm>
            <a:off x="2257225" y="2491575"/>
            <a:ext cx="4687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</a:rPr>
              <a:t>Blue Brain Project Software</a:t>
            </a:r>
            <a:r>
              <a:rPr lang="en-GB" sz="2400">
                <a:solidFill>
                  <a:schemeClr val="lt1"/>
                </a:solidFill>
              </a:rPr>
              <a:t> </a:t>
            </a:r>
            <a:r>
              <a:rPr lang="en-GB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https://github.com/BlueBrain</a:t>
            </a:r>
            <a:r>
              <a:rPr lang="en-GB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25" y="364025"/>
            <a:ext cx="4495923" cy="1113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p45"/>
          <p:cNvGrpSpPr/>
          <p:nvPr/>
        </p:nvGrpSpPr>
        <p:grpSpPr>
          <a:xfrm>
            <a:off x="127631" y="2059408"/>
            <a:ext cx="4384313" cy="1838694"/>
            <a:chOff x="3355000" y="2843100"/>
            <a:chExt cx="4872000" cy="2010600"/>
          </a:xfrm>
        </p:grpSpPr>
        <p:sp>
          <p:nvSpPr>
            <p:cNvPr id="378" name="Google Shape;378;p45"/>
            <p:cNvSpPr/>
            <p:nvPr/>
          </p:nvSpPr>
          <p:spPr>
            <a:xfrm>
              <a:off x="3355000" y="2843100"/>
              <a:ext cx="4872000" cy="2010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9" name="Google Shape;379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68204" y="2937271"/>
              <a:ext cx="4647649" cy="1822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0" name="Google Shape;380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81182" y="364025"/>
            <a:ext cx="4384324" cy="1096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41669" y="2266103"/>
            <a:ext cx="4463350" cy="142530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5"/>
          <p:cNvSpPr txBox="1"/>
          <p:nvPr>
            <p:ph idx="12" type="sldNum"/>
          </p:nvPr>
        </p:nvSpPr>
        <p:spPr>
          <a:xfrm>
            <a:off x="8658625" y="4792075"/>
            <a:ext cx="4125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3" name="Google Shape;383;p45"/>
          <p:cNvSpPr txBox="1"/>
          <p:nvPr/>
        </p:nvSpPr>
        <p:spPr>
          <a:xfrm>
            <a:off x="484537" y="4226175"/>
            <a:ext cx="367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github.com/BlueBrain/eFEL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5"/>
          <p:cNvSpPr txBox="1"/>
          <p:nvPr/>
        </p:nvSpPr>
        <p:spPr>
          <a:xfrm>
            <a:off x="4779794" y="4226175"/>
            <a:ext cx="418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github.com/BlueBrain/BluePyEfe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47803"/>
            <a:ext cx="4572001" cy="1138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626" y="1832275"/>
            <a:ext cx="4376750" cy="228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36476" y="276488"/>
            <a:ext cx="4324649" cy="108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6"/>
          <p:cNvPicPr preferRelativeResize="0"/>
          <p:nvPr/>
        </p:nvPicPr>
        <p:blipFill rotWithShape="1">
          <a:blip r:embed="rId7">
            <a:alphaModFix/>
          </a:blip>
          <a:srcRect b="8930" l="60255" r="4293" t="53983"/>
          <a:stretch/>
        </p:blipFill>
        <p:spPr>
          <a:xfrm>
            <a:off x="5129635" y="2003991"/>
            <a:ext cx="3538330" cy="1941113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6"/>
          <p:cNvSpPr txBox="1"/>
          <p:nvPr>
            <p:ph idx="12" type="sldNum"/>
          </p:nvPr>
        </p:nvSpPr>
        <p:spPr>
          <a:xfrm>
            <a:off x="8658625" y="4792075"/>
            <a:ext cx="4125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5" name="Google Shape;395;p46"/>
          <p:cNvSpPr txBox="1"/>
          <p:nvPr/>
        </p:nvSpPr>
        <p:spPr>
          <a:xfrm>
            <a:off x="150301" y="4333338"/>
            <a:ext cx="427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github.com/BlueBrain/BluePyOpt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6"/>
          <p:cNvSpPr txBox="1"/>
          <p:nvPr/>
        </p:nvSpPr>
        <p:spPr>
          <a:xfrm>
            <a:off x="4763100" y="4333338"/>
            <a:ext cx="427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github.com/BlueBrain/BluePyMM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876" y="142950"/>
            <a:ext cx="4880599" cy="14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9224" y="1848950"/>
            <a:ext cx="4713902" cy="20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7"/>
          <p:cNvPicPr preferRelativeResize="0"/>
          <p:nvPr/>
        </p:nvPicPr>
        <p:blipFill rotWithShape="1">
          <a:blip r:embed="rId6">
            <a:alphaModFix/>
          </a:blip>
          <a:srcRect b="0" l="0" r="0" t="4489"/>
          <a:stretch/>
        </p:blipFill>
        <p:spPr>
          <a:xfrm>
            <a:off x="5819837" y="1062150"/>
            <a:ext cx="2522775" cy="3212676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7"/>
          <p:cNvSpPr txBox="1"/>
          <p:nvPr/>
        </p:nvSpPr>
        <p:spPr>
          <a:xfrm>
            <a:off x="5386075" y="277200"/>
            <a:ext cx="3390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GB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Currentscape</a:t>
            </a:r>
            <a:endParaRPr b="1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7"/>
          <p:cNvSpPr txBox="1"/>
          <p:nvPr>
            <p:ph idx="12" type="sldNum"/>
          </p:nvPr>
        </p:nvSpPr>
        <p:spPr>
          <a:xfrm>
            <a:off x="8658625" y="4792075"/>
            <a:ext cx="4125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7" name="Google Shape;407;p47"/>
          <p:cNvSpPr txBox="1"/>
          <p:nvPr/>
        </p:nvSpPr>
        <p:spPr>
          <a:xfrm>
            <a:off x="446125" y="4374025"/>
            <a:ext cx="428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github.com/BlueBrain/EModelRunner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7"/>
          <p:cNvSpPr txBox="1"/>
          <p:nvPr/>
        </p:nvSpPr>
        <p:spPr>
          <a:xfrm>
            <a:off x="5013025" y="4374025"/>
            <a:ext cx="413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github.com/BlueBrain/Currentscape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152765" y="0"/>
            <a:ext cx="2407555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400"/>
              <a:buFont typeface="Century Gothic"/>
              <a:buNone/>
            </a:pPr>
            <a:r>
              <a:rPr lang="en-GB" sz="2400"/>
              <a:t> Introduction</a:t>
            </a:r>
            <a:endParaRPr/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179663" y="1118356"/>
            <a:ext cx="8784675" cy="346567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The </a:t>
            </a:r>
            <a:r>
              <a:rPr b="1" lang="en-GB" u="sng">
                <a:solidFill>
                  <a:schemeClr val="hlink"/>
                </a:solidFill>
                <a:hlinkClick r:id="rId3"/>
              </a:rPr>
              <a:t>NEURON Simulation Environment</a:t>
            </a:r>
            <a:r>
              <a:rPr lang="en-GB"/>
              <a:t> is designed for modeling </a:t>
            </a:r>
            <a:r>
              <a:rPr lang="en-GB">
                <a:solidFill>
                  <a:srgbClr val="FF0000"/>
                </a:solidFill>
              </a:rPr>
              <a:t>individual neurons</a:t>
            </a:r>
            <a:r>
              <a:rPr lang="en-GB"/>
              <a:t> and networks of neurons.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GB"/>
              <a:t>It is particularly well-suited to explore problems which are closely linked to experimental data.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GB"/>
              <a:t>NEURON was built and is maintained by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Ted Carnevale</a:t>
            </a:r>
            <a:r>
              <a:rPr lang="en-GB"/>
              <a:t> and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Michael Hines</a:t>
            </a:r>
            <a:r>
              <a:rPr lang="en-GB"/>
              <a:t> at Yale. The Blue Brain Project is also heavily involved with the development of the software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Neuron</a:t>
            </a:r>
            <a:r>
              <a:rPr lang="en-GB"/>
              <a:t> is written in C &amp; C++, the interface with the simulator is with HOC, but a Python wrapper was build and now commonly used instead of HOC (NEURON as a python package). In addition  User-defined mechanisms such as </a:t>
            </a:r>
            <a:r>
              <a:rPr lang="en-GB">
                <a:solidFill>
                  <a:srgbClr val="FF0000"/>
                </a:solidFill>
              </a:rPr>
              <a:t>voltage- and ligand-gated ion channels</a:t>
            </a:r>
            <a:r>
              <a:rPr lang="en-GB"/>
              <a:t> are used in order to expand NEURON (NMODL files, need to be compiled).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u="sng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b="1" lang="en-GB" u="sng"/>
              <a:t>In this presentation we will show the following examples: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Single compartment model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Ball and Stick model and the replication of a published result (Gidon et al.)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rgbClr val="FF0000"/>
                </a:solidFill>
              </a:rPr>
              <a:t>Multicompartmental</a:t>
            </a:r>
            <a:r>
              <a:rPr lang="en-GB"/>
              <a:t> L5 Pyramidal cell and two published results (Hay et al., Doron et al.)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8"/>
          <p:cNvSpPr txBox="1"/>
          <p:nvPr>
            <p:ph type="title"/>
          </p:nvPr>
        </p:nvSpPr>
        <p:spPr>
          <a:xfrm>
            <a:off x="155831" y="146754"/>
            <a:ext cx="8737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en-GB">
                <a:solidFill>
                  <a:schemeClr val="lt1"/>
                </a:solidFill>
              </a:rPr>
              <a:t>BluePyE</a:t>
            </a:r>
            <a:r>
              <a:rPr lang="en-GB"/>
              <a:t>M</a:t>
            </a:r>
            <a:r>
              <a:rPr lang="en-GB">
                <a:solidFill>
                  <a:schemeClr val="lt1"/>
                </a:solidFill>
              </a:rPr>
              <a:t>odel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4" name="Google Shape;414;p48"/>
          <p:cNvSpPr txBox="1"/>
          <p:nvPr/>
        </p:nvSpPr>
        <p:spPr>
          <a:xfrm>
            <a:off x="394700" y="752400"/>
            <a:ext cx="547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Unified </a:t>
            </a:r>
            <a:r>
              <a:rPr lang="en-GB">
                <a:solidFill>
                  <a:schemeClr val="lt1"/>
                </a:solidFill>
              </a:rPr>
              <a:t>detailed</a:t>
            </a: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single cell model building software pipeline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Uses eFEL, BluePyEfe</a:t>
            </a:r>
            <a:r>
              <a:rPr lang="en-GB">
                <a:solidFill>
                  <a:schemeClr val="lt1"/>
                </a:solidFill>
              </a:rPr>
              <a:t>, </a:t>
            </a: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BluePyOpt</a:t>
            </a:r>
            <a:r>
              <a:rPr lang="en-GB">
                <a:solidFill>
                  <a:schemeClr val="lt1"/>
                </a:solidFill>
              </a:rPr>
              <a:t> and</a:t>
            </a: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solidFill>
                  <a:schemeClr val="lt1"/>
                </a:solidFill>
              </a:rPr>
              <a:t>Currentscape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817" y="1538625"/>
            <a:ext cx="7115110" cy="285577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8"/>
          <p:cNvSpPr txBox="1"/>
          <p:nvPr>
            <p:ph idx="12" type="sldNum"/>
          </p:nvPr>
        </p:nvSpPr>
        <p:spPr>
          <a:xfrm>
            <a:off x="8658625" y="4792075"/>
            <a:ext cx="4125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7" name="Google Shape;417;p48"/>
          <p:cNvSpPr txBox="1"/>
          <p:nvPr/>
        </p:nvSpPr>
        <p:spPr>
          <a:xfrm>
            <a:off x="1617900" y="4454775"/>
            <a:ext cx="573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github.com/BlueBrain/BluePyEModel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9"/>
          <p:cNvSpPr txBox="1"/>
          <p:nvPr/>
        </p:nvSpPr>
        <p:spPr>
          <a:xfrm>
            <a:off x="5769437" y="464425"/>
            <a:ext cx="2795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GB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BlueCellulab</a:t>
            </a:r>
            <a:endParaRPr b="1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812" y="1526550"/>
            <a:ext cx="4885550" cy="277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350" y="208950"/>
            <a:ext cx="4226476" cy="10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9"/>
          <p:cNvSpPr txBox="1"/>
          <p:nvPr>
            <p:ph idx="12" type="sldNum"/>
          </p:nvPr>
        </p:nvSpPr>
        <p:spPr>
          <a:xfrm>
            <a:off x="8658625" y="4792075"/>
            <a:ext cx="4125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7" name="Google Shape;427;p49"/>
          <p:cNvSpPr txBox="1"/>
          <p:nvPr/>
        </p:nvSpPr>
        <p:spPr>
          <a:xfrm>
            <a:off x="404888" y="4374025"/>
            <a:ext cx="436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github.com/BlueBrain/BlueNaaS-SingleCell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9"/>
          <p:cNvSpPr txBox="1"/>
          <p:nvPr/>
        </p:nvSpPr>
        <p:spPr>
          <a:xfrm>
            <a:off x="5314187" y="4374025"/>
            <a:ext cx="370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github.com/BlueBrain/BlueCelluLab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14176" y="1778607"/>
            <a:ext cx="3705598" cy="2389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950" y="677575"/>
            <a:ext cx="3905775" cy="21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0"/>
          <p:cNvSpPr txBox="1"/>
          <p:nvPr/>
        </p:nvSpPr>
        <p:spPr>
          <a:xfrm>
            <a:off x="4045725" y="213025"/>
            <a:ext cx="50571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➔"/>
            </a:pPr>
            <a:r>
              <a:rPr b="1" lang="en-GB" sz="11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BluePyEModel</a:t>
            </a:r>
            <a:r>
              <a:rPr lang="en-GB" sz="1100">
                <a:solidFill>
                  <a:schemeClr val="lt1"/>
                </a:solidFill>
              </a:rPr>
              <a:t> — pipeline for building single cell e-models</a:t>
            </a:r>
            <a:endParaRPr sz="11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➔"/>
            </a:pPr>
            <a:r>
              <a:rPr b="1" i="0" lang="en-GB" sz="11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eFEL</a:t>
            </a:r>
            <a:r>
              <a:rPr b="0" i="0" lang="en-GB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— Electrophys Feature Extraction Library</a:t>
            </a:r>
            <a:endParaRPr sz="11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➔"/>
            </a:pPr>
            <a:r>
              <a:rPr b="1" i="0" lang="en-GB" sz="11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BluePyEfe</a:t>
            </a:r>
            <a:r>
              <a:rPr b="0" i="0" lang="en-GB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— E-feature extraction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➔"/>
            </a:pPr>
            <a:r>
              <a:rPr b="1" i="0" lang="en-GB" sz="11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BluePyOpt</a:t>
            </a:r>
            <a:r>
              <a:rPr b="0" i="0" lang="en-GB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— Parameter optimisation Librar</a:t>
            </a:r>
            <a:r>
              <a:rPr lang="en-GB" sz="1100">
                <a:solidFill>
                  <a:schemeClr val="lt1"/>
                </a:solidFill>
              </a:rPr>
              <a:t>y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➔"/>
            </a:pPr>
            <a:r>
              <a:rPr b="1" lang="en-GB" sz="11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BlueCelluLab</a:t>
            </a:r>
            <a:r>
              <a:rPr lang="en-GB" sz="1100">
                <a:solidFill>
                  <a:schemeClr val="lt1"/>
                </a:solidFill>
              </a:rPr>
              <a:t> — Perform simulations on a single cell or group of cells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➔"/>
            </a:pPr>
            <a:r>
              <a:rPr b="1" lang="en-GB" sz="11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Currentscape</a:t>
            </a:r>
            <a:r>
              <a:rPr lang="en-GB" sz="1100">
                <a:solidFill>
                  <a:schemeClr val="lt1"/>
                </a:solidFill>
              </a:rPr>
              <a:t> — Easily plot and visualize currents and ionic concentration in electrical neuron models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➔"/>
            </a:pPr>
            <a:r>
              <a:rPr b="1" lang="en-GB" sz="1100">
                <a:solidFill>
                  <a:schemeClr val="lt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BluePyMM</a:t>
            </a:r>
            <a:r>
              <a:rPr lang="en-GB" sz="1100">
                <a:solidFill>
                  <a:schemeClr val="lt1"/>
                </a:solidFill>
              </a:rPr>
              <a:t> — Model management for circuit building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➔"/>
            </a:pPr>
            <a:r>
              <a:rPr b="1" i="0" lang="en-GB" sz="11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EModelRunner</a:t>
            </a:r>
            <a:r>
              <a:rPr b="0" i="0" lang="en-GB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— Runs cells from stand-alone packages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➔"/>
            </a:pPr>
            <a:r>
              <a:rPr b="1" i="0" lang="en-GB" sz="11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BlueNaaS-SingleCell</a:t>
            </a:r>
            <a:r>
              <a:rPr b="1" i="0" lang="en-GB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— Interacts with single cell models through a web application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0"/>
          <p:cNvSpPr txBox="1"/>
          <p:nvPr>
            <p:ph idx="12" type="sldNum"/>
          </p:nvPr>
        </p:nvSpPr>
        <p:spPr>
          <a:xfrm>
            <a:off x="8658625" y="4792075"/>
            <a:ext cx="4125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7" name="Google Shape;437;p50"/>
          <p:cNvSpPr txBox="1"/>
          <p:nvPr/>
        </p:nvSpPr>
        <p:spPr>
          <a:xfrm>
            <a:off x="1938750" y="4530975"/>
            <a:ext cx="572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github.com/BlueBrain/singlecell-emodel-suite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1"/>
          <p:cNvSpPr txBox="1"/>
          <p:nvPr>
            <p:ph type="title"/>
          </p:nvPr>
        </p:nvSpPr>
        <p:spPr>
          <a:xfrm>
            <a:off x="2655300" y="2337900"/>
            <a:ext cx="3833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en-GB" sz="5000"/>
              <a:t>Thank You!</a:t>
            </a:r>
            <a:endParaRPr sz="5000"/>
          </a:p>
        </p:txBody>
      </p:sp>
      <p:sp>
        <p:nvSpPr>
          <p:cNvPr id="443" name="Google Shape;443;p51"/>
          <p:cNvSpPr txBox="1"/>
          <p:nvPr>
            <p:ph idx="12" type="sldNum"/>
          </p:nvPr>
        </p:nvSpPr>
        <p:spPr>
          <a:xfrm>
            <a:off x="8658625" y="4792075"/>
            <a:ext cx="4125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152765" y="0"/>
            <a:ext cx="2407500" cy="3885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400"/>
              <a:buFont typeface="Century Gothic"/>
              <a:buNone/>
            </a:pPr>
            <a:r>
              <a:rPr lang="en-GB" sz="2400"/>
              <a:t> Introduction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215440" y="737711"/>
            <a:ext cx="6086700" cy="43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b="1" lang="en-GB" u="sng"/>
              <a:t>Basic concepts of Neuron models:</a:t>
            </a:r>
            <a:endParaRPr b="1" u="sng"/>
          </a:p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Model </a:t>
            </a:r>
            <a:r>
              <a:rPr lang="en-GB"/>
              <a:t>- a Neuron object, it can have soma, basal dendrites (dend) and apical dendrite (apic).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>
                <a:solidFill>
                  <a:srgbClr val="0070C0"/>
                </a:solidFill>
              </a:rPr>
              <a:t>Section</a:t>
            </a:r>
            <a:r>
              <a:rPr lang="en-GB"/>
              <a:t> - more of a morphological definition, a section is usually a dendrite between 2 bifurcation points.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>
                <a:solidFill>
                  <a:srgbClr val="FF0000"/>
                </a:solidFill>
              </a:rPr>
              <a:t>Segment</a:t>
            </a:r>
            <a:r>
              <a:rPr lang="en-GB"/>
              <a:t> - </a:t>
            </a:r>
            <a:r>
              <a:rPr lang="en-GB">
                <a:solidFill>
                  <a:srgbClr val="FF0000"/>
                </a:solidFill>
              </a:rPr>
              <a:t>one RC circuit</a:t>
            </a:r>
            <a:r>
              <a:rPr lang="en-GB"/>
              <a:t> that resemble (approximate) the computation in a piece of membrane.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Clamps</a:t>
            </a:r>
            <a:r>
              <a:rPr lang="en-GB"/>
              <a:t> - an object that represent an experimental electrode.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Synapses</a:t>
            </a:r>
            <a:r>
              <a:rPr lang="en-GB"/>
              <a:t> - object that resemble a single synapse (we will see it later, and how it’s activated in the simulation).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Distributed Process: </a:t>
            </a:r>
            <a:r>
              <a:rPr lang="en-GB"/>
              <a:t>generally ion channels spread on the membrane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/>
              <a:t>Point Process</a:t>
            </a:r>
            <a:r>
              <a:rPr lang="en-GB"/>
              <a:t> - a more general idea, it’s an object that seats on the segment (RC circuit), and simulate clamps, synapses, etc.</a:t>
            </a:r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3736" y="194288"/>
            <a:ext cx="2209337" cy="416549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/>
          <p:nvPr/>
        </p:nvSpPr>
        <p:spPr>
          <a:xfrm rot="-579851">
            <a:off x="7763687" y="1447336"/>
            <a:ext cx="125988" cy="907551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185442" y="-35719"/>
            <a:ext cx="88830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400"/>
              <a:buFont typeface="Century Gothic"/>
              <a:buNone/>
            </a:pPr>
            <a:r>
              <a:rPr lang="en-GB" sz="2400"/>
              <a:t> Single compartment neuron - single RC circuit</a:t>
            </a: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317" y="863797"/>
            <a:ext cx="2216021" cy="217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32"/>
          <p:cNvGrpSpPr/>
          <p:nvPr/>
        </p:nvGrpSpPr>
        <p:grpSpPr>
          <a:xfrm>
            <a:off x="1387764" y="3258745"/>
            <a:ext cx="1707873" cy="992124"/>
            <a:chOff x="2029229" y="1157378"/>
            <a:chExt cx="2277164" cy="1322832"/>
          </a:xfrm>
        </p:grpSpPr>
        <p:pic>
          <p:nvPicPr>
            <p:cNvPr id="211" name="Google Shape;211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1326714">
              <a:off x="2761936" y="1441542"/>
              <a:ext cx="1556630" cy="2394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2" name="Google Shape;212;p32"/>
            <p:cNvGrpSpPr/>
            <p:nvPr/>
          </p:nvGrpSpPr>
          <p:grpSpPr>
            <a:xfrm>
              <a:off x="2029229" y="1362710"/>
              <a:ext cx="1117500" cy="1117500"/>
              <a:chOff x="2029229" y="1362710"/>
              <a:chExt cx="1117500" cy="1117500"/>
            </a:xfrm>
          </p:grpSpPr>
          <p:sp>
            <p:nvSpPr>
              <p:cNvPr id="213" name="Google Shape;213;p32"/>
              <p:cNvSpPr/>
              <p:nvPr/>
            </p:nvSpPr>
            <p:spPr>
              <a:xfrm>
                <a:off x="2029229" y="1362710"/>
                <a:ext cx="1117500" cy="1117500"/>
              </a:xfrm>
              <a:prstGeom prst="ellipse">
                <a:avLst/>
              </a:prstGeom>
              <a:solidFill>
                <a:schemeClr val="accent1"/>
              </a:solidFill>
              <a:ln cap="rnd" cmpd="sng" w="15875">
                <a:solidFill>
                  <a:srgbClr val="26262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4" name="Google Shape;214;p32"/>
              <p:cNvSpPr/>
              <p:nvPr/>
            </p:nvSpPr>
            <p:spPr>
              <a:xfrm>
                <a:off x="2588029" y="1540625"/>
                <a:ext cx="45600" cy="49800"/>
              </a:xfrm>
              <a:prstGeom prst="ellipse">
                <a:avLst/>
              </a:prstGeom>
              <a:solidFill>
                <a:srgbClr val="F5FCFF"/>
              </a:solidFill>
              <a:ln cap="rnd" cmpd="sng" w="15875">
                <a:solidFill>
                  <a:srgbClr val="26262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5" name="Google Shape;215;p32"/>
              <p:cNvSpPr/>
              <p:nvPr/>
            </p:nvSpPr>
            <p:spPr>
              <a:xfrm>
                <a:off x="2367274" y="1561283"/>
                <a:ext cx="45600" cy="49800"/>
              </a:xfrm>
              <a:prstGeom prst="ellipse">
                <a:avLst/>
              </a:prstGeom>
              <a:solidFill>
                <a:srgbClr val="F5FCFF"/>
              </a:solidFill>
              <a:ln cap="rnd" cmpd="sng" w="15875">
                <a:solidFill>
                  <a:srgbClr val="26262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6" name="Google Shape;216;p32"/>
              <p:cNvSpPr/>
              <p:nvPr/>
            </p:nvSpPr>
            <p:spPr>
              <a:xfrm>
                <a:off x="2811895" y="1672760"/>
                <a:ext cx="45600" cy="49800"/>
              </a:xfrm>
              <a:prstGeom prst="ellipse">
                <a:avLst/>
              </a:prstGeom>
              <a:solidFill>
                <a:srgbClr val="F5FCFF"/>
              </a:solidFill>
              <a:ln cap="rnd" cmpd="sng" w="15875">
                <a:solidFill>
                  <a:srgbClr val="26262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7" name="Google Shape;217;p32"/>
              <p:cNvSpPr/>
              <p:nvPr/>
            </p:nvSpPr>
            <p:spPr>
              <a:xfrm>
                <a:off x="2717103" y="1869190"/>
                <a:ext cx="45600" cy="49800"/>
              </a:xfrm>
              <a:prstGeom prst="ellipse">
                <a:avLst/>
              </a:prstGeom>
              <a:solidFill>
                <a:srgbClr val="F5FCFF"/>
              </a:solidFill>
              <a:ln cap="rnd" cmpd="sng" w="15875">
                <a:solidFill>
                  <a:srgbClr val="26262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8" name="Google Shape;218;p32"/>
              <p:cNvSpPr/>
              <p:nvPr/>
            </p:nvSpPr>
            <p:spPr>
              <a:xfrm>
                <a:off x="2305396" y="2252748"/>
                <a:ext cx="45600" cy="49800"/>
              </a:xfrm>
              <a:prstGeom prst="ellipse">
                <a:avLst/>
              </a:prstGeom>
              <a:solidFill>
                <a:srgbClr val="F5FCFF"/>
              </a:solidFill>
              <a:ln cap="rnd" cmpd="sng" w="15875">
                <a:solidFill>
                  <a:srgbClr val="26262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9" name="Google Shape;219;p32"/>
              <p:cNvSpPr/>
              <p:nvPr/>
            </p:nvSpPr>
            <p:spPr>
              <a:xfrm>
                <a:off x="2716989" y="2145019"/>
                <a:ext cx="45600" cy="49800"/>
              </a:xfrm>
              <a:prstGeom prst="ellipse">
                <a:avLst/>
              </a:prstGeom>
              <a:solidFill>
                <a:srgbClr val="F5FCFF"/>
              </a:solidFill>
              <a:ln cap="rnd" cmpd="sng" w="15875">
                <a:solidFill>
                  <a:srgbClr val="26262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0" name="Google Shape;220;p32"/>
              <p:cNvSpPr/>
              <p:nvPr/>
            </p:nvSpPr>
            <p:spPr>
              <a:xfrm>
                <a:off x="2415295" y="1774816"/>
                <a:ext cx="45600" cy="49800"/>
              </a:xfrm>
              <a:prstGeom prst="ellipse">
                <a:avLst/>
              </a:prstGeom>
              <a:solidFill>
                <a:srgbClr val="F5FCFF"/>
              </a:solidFill>
              <a:ln cap="rnd" cmpd="sng" w="15875">
                <a:solidFill>
                  <a:srgbClr val="26262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1" name="Google Shape;221;p32"/>
              <p:cNvSpPr/>
              <p:nvPr/>
            </p:nvSpPr>
            <p:spPr>
              <a:xfrm>
                <a:off x="2161309" y="1702723"/>
                <a:ext cx="45600" cy="49800"/>
              </a:xfrm>
              <a:prstGeom prst="ellipse">
                <a:avLst/>
              </a:prstGeom>
              <a:solidFill>
                <a:srgbClr val="F5FCFF"/>
              </a:solidFill>
              <a:ln cap="rnd" cmpd="sng" w="15875">
                <a:solidFill>
                  <a:srgbClr val="26262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2" name="Google Shape;222;p32"/>
              <p:cNvSpPr/>
              <p:nvPr/>
            </p:nvSpPr>
            <p:spPr>
              <a:xfrm>
                <a:off x="2161309" y="2028305"/>
                <a:ext cx="45600" cy="49800"/>
              </a:xfrm>
              <a:prstGeom prst="ellipse">
                <a:avLst/>
              </a:prstGeom>
              <a:solidFill>
                <a:srgbClr val="F5FCFF"/>
              </a:solidFill>
              <a:ln cap="rnd" cmpd="sng" w="15875">
                <a:solidFill>
                  <a:srgbClr val="26262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3" name="Google Shape;223;p32"/>
              <p:cNvSpPr/>
              <p:nvPr/>
            </p:nvSpPr>
            <p:spPr>
              <a:xfrm>
                <a:off x="2642177" y="2385752"/>
                <a:ext cx="45600" cy="49800"/>
              </a:xfrm>
              <a:prstGeom prst="ellipse">
                <a:avLst/>
              </a:prstGeom>
              <a:solidFill>
                <a:srgbClr val="F5FCFF"/>
              </a:solidFill>
              <a:ln cap="rnd" cmpd="sng" w="15875">
                <a:solidFill>
                  <a:srgbClr val="26262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4" name="Google Shape;224;p32"/>
              <p:cNvSpPr/>
              <p:nvPr/>
            </p:nvSpPr>
            <p:spPr>
              <a:xfrm>
                <a:off x="2953790" y="2053243"/>
                <a:ext cx="45600" cy="49800"/>
              </a:xfrm>
              <a:prstGeom prst="ellipse">
                <a:avLst/>
              </a:prstGeom>
              <a:solidFill>
                <a:srgbClr val="F5FCFF"/>
              </a:solidFill>
              <a:ln cap="rnd" cmpd="sng" w="15875">
                <a:solidFill>
                  <a:srgbClr val="26262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pic>
          <p:nvPicPr>
            <p:cNvPr id="225" name="Google Shape;225;p32"/>
            <p:cNvPicPr preferRelativeResize="0"/>
            <p:nvPr/>
          </p:nvPicPr>
          <p:blipFill rotWithShape="1">
            <a:blip r:embed="rId4">
              <a:alphaModFix/>
            </a:blip>
            <a:srcRect b="0" l="13307" r="0" t="0"/>
            <a:stretch/>
          </p:blipFill>
          <p:spPr>
            <a:xfrm rot="-1326714">
              <a:off x="2961409" y="1402566"/>
              <a:ext cx="1349540" cy="2394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6" name="Google Shape;226;p32"/>
          <p:cNvSpPr/>
          <p:nvPr/>
        </p:nvSpPr>
        <p:spPr>
          <a:xfrm>
            <a:off x="3765275" y="1084150"/>
            <a:ext cx="5364900" cy="17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from neuron import h, gui</a:t>
            </a:r>
            <a:endParaRPr b="0" i="0" sz="1100" u="none" cap="none" strike="noStrik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create model</a:t>
            </a:r>
            <a:endParaRPr b="0" i="0" sz="1400" u="none" cap="none" strike="noStrike">
              <a:solidFill>
                <a:srgbClr val="4F919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oma = h.Section(name=</a:t>
            </a:r>
            <a:r>
              <a:rPr b="0" i="0" lang="en-GB" sz="1400" u="none" cap="none" strike="noStrike">
                <a:solidFill>
                  <a:srgbClr val="C8352B"/>
                </a:solidFill>
                <a:latin typeface="Courier"/>
                <a:ea typeface="Courier"/>
                <a:cs typeface="Courier"/>
                <a:sym typeface="Courier"/>
              </a:rPr>
              <a:t>"soma"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b="0" i="0" sz="1400" u="none" cap="none" strike="noStrike">
              <a:solidFill>
                <a:srgbClr val="C8352B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soma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10  </a:t>
            </a:r>
            <a:r>
              <a:rPr b="0" i="1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length µm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soma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diam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10  </a:t>
            </a:r>
            <a:r>
              <a:rPr b="0" i="1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diameter µm</a:t>
            </a:r>
            <a:endParaRPr b="0" i="0" sz="1400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soma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insert(</a:t>
            </a:r>
            <a:r>
              <a:rPr b="0" i="0" lang="en-GB" sz="1400" u="none" cap="none" strike="noStrike">
                <a:solidFill>
                  <a:srgbClr val="C8352B"/>
                </a:solidFill>
                <a:latin typeface="Courier"/>
                <a:ea typeface="Courier"/>
                <a:cs typeface="Courier"/>
                <a:sym typeface="Courier"/>
              </a:rPr>
              <a:t>'pas’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). </a:t>
            </a:r>
            <a:r>
              <a:rPr b="0" i="1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add passive properties  </a:t>
            </a:r>
            <a:endParaRPr b="0" i="0" sz="1400" u="none" cap="none" strike="noStrike">
              <a:solidFill>
                <a:srgbClr val="4F919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soma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g_pas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1/10000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1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set the specific membrane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			    resistance to 10000 ohm*cm^2</a:t>
            </a:r>
            <a:endParaRPr b="0" i="0" sz="1400" u="none" cap="none" strike="noStrike">
              <a:solidFill>
                <a:srgbClr val="4F9192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27" name="Google Shape;227;p32"/>
          <p:cNvSpPr/>
          <p:nvPr/>
        </p:nvSpPr>
        <p:spPr>
          <a:xfrm>
            <a:off x="3866875" y="3381875"/>
            <a:ext cx="52632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current current clamp</a:t>
            </a:r>
            <a:endParaRPr b="0" i="0" sz="1400" u="none" cap="none" strike="noStrike">
              <a:solidFill>
                <a:srgbClr val="4F919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stim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h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IClamp(soma(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0.5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stim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delay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20. </a:t>
            </a:r>
            <a:r>
              <a:rPr b="0" i="1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start of the current injection (ms)</a:t>
            </a:r>
            <a:endParaRPr b="0" i="0" sz="1400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stim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dur  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100  </a:t>
            </a:r>
            <a:r>
              <a:rPr b="0" i="1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duration (ms)</a:t>
            </a:r>
            <a:endParaRPr b="0" i="0" sz="1400" u="none" cap="none" strike="noStrike">
              <a:solidFill>
                <a:srgbClr val="79797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stim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amp  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0.01  </a:t>
            </a:r>
            <a:r>
              <a:rPr b="0" i="1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amplitude (nA)</a:t>
            </a:r>
            <a:endParaRPr b="0" i="0" sz="1400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28" name="Google Shape;228;p32"/>
          <p:cNvSpPr txBox="1"/>
          <p:nvPr/>
        </p:nvSpPr>
        <p:spPr>
          <a:xfrm>
            <a:off x="7445022" y="4827150"/>
            <a:ext cx="2807100" cy="3163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0_soma_passive.ipynb</a:t>
            </a:r>
            <a:endParaRPr b="1" i="0" sz="1100" u="none" cap="none" strike="noStrik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29" name="Google Shape;229;p32"/>
          <p:cNvGrpSpPr/>
          <p:nvPr/>
        </p:nvGrpSpPr>
        <p:grpSpPr>
          <a:xfrm>
            <a:off x="7360522" y="92559"/>
            <a:ext cx="1707931" cy="1386997"/>
            <a:chOff x="-37000" y="755050"/>
            <a:chExt cx="2166600" cy="1590775"/>
          </a:xfrm>
        </p:grpSpPr>
        <p:pic>
          <p:nvPicPr>
            <p:cNvPr id="230" name="Google Shape;230;p32"/>
            <p:cNvPicPr preferRelativeResize="0"/>
            <p:nvPr/>
          </p:nvPicPr>
          <p:blipFill rotWithShape="1">
            <a:blip r:embed="rId5">
              <a:alphaModFix/>
            </a:blip>
            <a:srcRect b="0" l="0" r="4415" t="0"/>
            <a:stretch/>
          </p:blipFill>
          <p:spPr>
            <a:xfrm>
              <a:off x="315662" y="755050"/>
              <a:ext cx="1461275" cy="1105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32"/>
            <p:cNvSpPr txBox="1"/>
            <p:nvPr/>
          </p:nvSpPr>
          <p:spPr>
            <a:xfrm>
              <a:off x="-37000" y="1780925"/>
              <a:ext cx="2166600" cy="5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Neuron Cell Membrane 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Equivalent Circuit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195938" y="-19594"/>
            <a:ext cx="8696025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400"/>
              <a:buFont typeface="Century Gothic"/>
              <a:buNone/>
            </a:pPr>
            <a:r>
              <a:rPr lang="en-GB" sz="2400"/>
              <a:t> Single compartment neuron - recording</a:t>
            </a:r>
            <a:endParaRPr sz="2400"/>
          </a:p>
        </p:txBody>
      </p:sp>
      <p:pic>
        <p:nvPicPr>
          <p:cNvPr id="238" name="Google Shape;23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626" y="927215"/>
            <a:ext cx="221602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/>
          <p:nvPr/>
        </p:nvSpPr>
        <p:spPr>
          <a:xfrm>
            <a:off x="3415940" y="1250671"/>
            <a:ext cx="5520375" cy="17115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record injected current soma voltage (and time)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soma_v = h.Vector()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soma_v.record(soma(0.5)._ref_v)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stim_current = h.Vector()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stim_current.record(stim._ref_i)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 = h.Vector()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t.record(h._ref_t)</a:t>
            </a:r>
            <a:endParaRPr b="0" i="0" sz="1400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40" name="Google Shape;240;p33"/>
          <p:cNvSpPr/>
          <p:nvPr/>
        </p:nvSpPr>
        <p:spPr>
          <a:xfrm>
            <a:off x="3415940" y="2981002"/>
            <a:ext cx="4572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run simulation</a:t>
            </a:r>
            <a:endParaRPr b="0" i="0" sz="1400" u="none" cap="none" strike="noStrike">
              <a:solidFill>
                <a:srgbClr val="4F919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h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tstop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220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1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simulation time (ms)</a:t>
            </a:r>
            <a:endParaRPr b="0" i="0" sz="1400" u="none" cap="none" strike="noStrike">
              <a:solidFill>
                <a:srgbClr val="4F919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h.dt =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0.025. </a:t>
            </a:r>
            <a:endParaRPr b="0" i="0" sz="1400" u="none" cap="none" strike="noStrike">
              <a:solidFill>
                <a:srgbClr val="79797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h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v_init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-70. </a:t>
            </a:r>
            <a:r>
              <a:rPr b="0" i="1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initial voltage (mV)</a:t>
            </a:r>
            <a:endParaRPr b="0" i="0" sz="1400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h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run()</a:t>
            </a:r>
            <a:endParaRPr b="0" i="0" sz="1400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195938" y="-19594"/>
            <a:ext cx="8696025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400"/>
              <a:buFont typeface="Century Gothic"/>
              <a:buNone/>
            </a:pPr>
            <a:r>
              <a:rPr lang="en-GB" sz="2400"/>
              <a:t> Single compartment neuron - synapse</a:t>
            </a:r>
            <a:endParaRPr sz="2400"/>
          </a:p>
        </p:txBody>
      </p:sp>
      <p:pic>
        <p:nvPicPr>
          <p:cNvPr id="247" name="Google Shape;24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626" y="927215"/>
            <a:ext cx="221602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4"/>
          <p:cNvSpPr/>
          <p:nvPr/>
        </p:nvSpPr>
        <p:spPr>
          <a:xfrm>
            <a:off x="3371588" y="1157282"/>
            <a:ext cx="5520375" cy="24702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add a synapse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synapse = h.Exp2Syn(soma(</a:t>
            </a:r>
            <a:r>
              <a:rPr b="0" i="1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0.5</a:t>
            </a:r>
            <a:r>
              <a:rPr b="0" i="1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synapse.tau1 = </a:t>
            </a:r>
            <a:r>
              <a:rPr b="0" i="1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0.3  </a:t>
            </a:r>
            <a:r>
              <a:rPr b="0" i="1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rise time constant</a:t>
            </a:r>
            <a:endParaRPr b="0" i="1" sz="1400" u="none" cap="none" strike="noStrike">
              <a:solidFill>
                <a:srgbClr val="79797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synapse.tau2 = </a:t>
            </a:r>
            <a:r>
              <a:rPr b="0" i="1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1.8  </a:t>
            </a:r>
            <a:r>
              <a:rPr b="0" i="1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decay time constant</a:t>
            </a:r>
            <a:endParaRPr b="0" i="1" sz="1400" u="none" cap="none" strike="noStrike">
              <a:solidFill>
                <a:srgbClr val="79797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rPr b="0" i="1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tim = h.NetStim()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stim.number = </a:t>
            </a:r>
            <a:r>
              <a:rPr b="0" i="1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1  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stim.noise = </a:t>
            </a:r>
            <a:r>
              <a:rPr b="0" i="1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0</a:t>
            </a:r>
            <a:r>
              <a:rPr b="0" i="1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1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no noise 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stim.interval = </a:t>
            </a:r>
            <a:r>
              <a:rPr b="0" i="1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net_con = h.NetCon(stim, synapse)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net_con.weight[0]= </a:t>
            </a:r>
            <a:r>
              <a:rPr b="0" i="1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0.0004</a:t>
            </a:r>
            <a:r>
              <a:rPr b="0" i="1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1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the maximal conductance</a:t>
            </a:r>
            <a:br>
              <a:rPr b="0" i="1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b="0" i="1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				  of the synapse</a:t>
            </a:r>
            <a:endParaRPr b="0" i="0" sz="1400" u="none" cap="none" strike="noStrike">
              <a:solidFill>
                <a:srgbClr val="4F9192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185442" y="-35719"/>
            <a:ext cx="8883000" cy="553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400"/>
              <a:buFont typeface="Century Gothic"/>
              <a:buNone/>
            </a:pPr>
            <a:r>
              <a:rPr lang="en-GB" sz="2400"/>
              <a:t> Single compartment neuron – active conductances</a:t>
            </a:r>
            <a:endParaRPr/>
          </a:p>
        </p:txBody>
      </p:sp>
      <p:sp>
        <p:nvSpPr>
          <p:cNvPr id="255" name="Google Shape;255;p35"/>
          <p:cNvSpPr/>
          <p:nvPr/>
        </p:nvSpPr>
        <p:spPr>
          <a:xfrm>
            <a:off x="3384267" y="1084141"/>
            <a:ext cx="5684175" cy="32833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from neuron import h, gui</a:t>
            </a:r>
            <a:endParaRPr b="0" i="0" sz="1100" u="none" cap="none" strike="noStrik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create model</a:t>
            </a:r>
            <a:endParaRPr b="0" i="0" sz="1400" u="none" cap="none" strike="noStrike">
              <a:solidFill>
                <a:srgbClr val="4F919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Soma = h.Section(name=</a:t>
            </a:r>
            <a:r>
              <a:rPr b="0" i="0" lang="en-GB" sz="1400" u="none" cap="none" strike="noStrike">
                <a:solidFill>
                  <a:srgbClr val="C8352B"/>
                </a:solidFill>
                <a:latin typeface="Courier"/>
                <a:ea typeface="Courier"/>
                <a:cs typeface="Courier"/>
                <a:sym typeface="Courier"/>
              </a:rPr>
              <a:t>"soma"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b="0" i="0" sz="1400" u="none" cap="none" strike="noStrike">
              <a:solidFill>
                <a:srgbClr val="C8352B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soma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10  </a:t>
            </a:r>
            <a:r>
              <a:rPr b="0" i="1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length µm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soma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diam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10  </a:t>
            </a:r>
            <a:r>
              <a:rPr b="0" i="1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diameter µm</a:t>
            </a:r>
            <a:endParaRPr b="0" i="0" sz="1400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soma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insert(</a:t>
            </a:r>
            <a:r>
              <a:rPr b="0" i="0" lang="en-GB" sz="1400" u="none" cap="none" strike="noStrike">
                <a:solidFill>
                  <a:srgbClr val="C8352B"/>
                </a:solidFill>
                <a:latin typeface="Courier"/>
                <a:ea typeface="Courier"/>
                <a:cs typeface="Courier"/>
                <a:sym typeface="Courier"/>
              </a:rPr>
              <a:t>"pas"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). </a:t>
            </a:r>
            <a:r>
              <a:rPr b="0" i="1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add passive properties  </a:t>
            </a:r>
            <a:endParaRPr b="0" i="0" sz="1400" u="none" cap="none" strike="noStrike">
              <a:solidFill>
                <a:srgbClr val="4F919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soma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g_pas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1/10000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0" i="1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set the specific membrane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			    resistance to 10000 ohm*cm^2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soma.insert(</a:t>
            </a:r>
            <a:r>
              <a:rPr b="0" i="0" lang="en-GB" sz="1400" u="none" cap="none" strike="noStrike">
                <a:solidFill>
                  <a:srgbClr val="C8352B"/>
                </a:solidFill>
                <a:latin typeface="Courier"/>
                <a:ea typeface="Courier"/>
                <a:cs typeface="Courier"/>
                <a:sym typeface="Courier"/>
              </a:rPr>
              <a:t>”kv"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r>
              <a:rPr b="0" i="0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  # add potassium channel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			 (from a mod file)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soma.gbar_kv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2000 </a:t>
            </a:r>
            <a:r>
              <a:rPr b="0" i="0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set the potassium conductance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soma.insert(</a:t>
            </a:r>
            <a:r>
              <a:rPr b="0" i="0" lang="en-GB" sz="1400" u="none" cap="none" strike="noStrike">
                <a:solidFill>
                  <a:srgbClr val="C8352B"/>
                </a:solidFill>
                <a:latin typeface="Courier"/>
                <a:ea typeface="Courier"/>
                <a:cs typeface="Courier"/>
                <a:sym typeface="Courier"/>
              </a:rPr>
              <a:t>”na"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r>
              <a:rPr b="0" i="0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 # add sodium channel</a:t>
            </a:r>
            <a:br>
              <a:rPr b="0" i="0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b="0" i="0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			(from a mod file)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soma.gbar_na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8000 </a:t>
            </a:r>
            <a:r>
              <a:rPr b="0" i="0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set the sodium conductance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h.celsius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30. </a:t>
            </a:r>
            <a:r>
              <a:rPr b="0" i="0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set temperature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56" name="Google Shape;256;p35"/>
          <p:cNvSpPr txBox="1"/>
          <p:nvPr/>
        </p:nvSpPr>
        <p:spPr>
          <a:xfrm>
            <a:off x="7445022" y="4827150"/>
            <a:ext cx="2807100" cy="3163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1_soma_active.ipynb</a:t>
            </a:r>
            <a:endParaRPr b="1" i="0" sz="1100" u="none" cap="none" strike="noStrik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7" name="Google Shape;25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248" y="1148143"/>
            <a:ext cx="2703328" cy="1454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type="title"/>
          </p:nvPr>
        </p:nvSpPr>
        <p:spPr>
          <a:xfrm>
            <a:off x="160007" y="0"/>
            <a:ext cx="6202125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400"/>
              <a:buFont typeface="Century Gothic"/>
              <a:buNone/>
            </a:pPr>
            <a:r>
              <a:rPr lang="en-GB" sz="2400"/>
              <a:t>  Moving towards the cable model</a:t>
            </a:r>
            <a:endParaRPr/>
          </a:p>
        </p:txBody>
      </p:sp>
      <p:sp>
        <p:nvSpPr>
          <p:cNvPr id="263" name="Google Shape;263;p36"/>
          <p:cNvSpPr txBox="1"/>
          <p:nvPr/>
        </p:nvSpPr>
        <p:spPr>
          <a:xfrm>
            <a:off x="193200" y="4798600"/>
            <a:ext cx="433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Note: d_lambda rule –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NEURON Book</a:t>
            </a:r>
            <a:r>
              <a:rPr b="0" i="0" lang="en-GB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GB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chapter 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6"/>
          <p:cNvSpPr/>
          <p:nvPr/>
        </p:nvSpPr>
        <p:spPr>
          <a:xfrm rot="5400000">
            <a:off x="2028068" y="-52858"/>
            <a:ext cx="133425" cy="3265200"/>
          </a:xfrm>
          <a:prstGeom prst="can">
            <a:avLst>
              <a:gd fmla="val 25000" name="adj"/>
            </a:avLst>
          </a:prstGeom>
          <a:solidFill>
            <a:schemeClr val="accent3"/>
          </a:solidFill>
          <a:ln cap="rnd" cmpd="sng" w="15875">
            <a:solidFill>
              <a:srgbClr val="1B40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5" name="Google Shape;265;p36"/>
          <p:cNvSpPr/>
          <p:nvPr/>
        </p:nvSpPr>
        <p:spPr>
          <a:xfrm>
            <a:off x="1856281" y="1646455"/>
            <a:ext cx="981225" cy="2769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Dendrite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357" y="2224443"/>
            <a:ext cx="3218023" cy="4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6"/>
          <p:cNvSpPr txBox="1"/>
          <p:nvPr/>
        </p:nvSpPr>
        <p:spPr>
          <a:xfrm>
            <a:off x="1276840" y="2817872"/>
            <a:ext cx="1434375" cy="2769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dend(0.4).v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280856" y="1913738"/>
            <a:ext cx="1232775" cy="2769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dend(0.1).v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36"/>
          <p:cNvCxnSpPr>
            <a:stCxn id="268" idx="2"/>
          </p:cNvCxnSpPr>
          <p:nvPr/>
        </p:nvCxnSpPr>
        <p:spPr>
          <a:xfrm flipH="1">
            <a:off x="694444" y="2190713"/>
            <a:ext cx="202800" cy="12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0" name="Google Shape;270;p36"/>
          <p:cNvCxnSpPr>
            <a:stCxn id="267" idx="0"/>
          </p:cNvCxnSpPr>
          <p:nvPr/>
        </p:nvCxnSpPr>
        <p:spPr>
          <a:xfrm rot="10800000">
            <a:off x="1887528" y="2643872"/>
            <a:ext cx="106500" cy="174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1" name="Google Shape;271;p36"/>
          <p:cNvSpPr txBox="1"/>
          <p:nvPr/>
        </p:nvSpPr>
        <p:spPr>
          <a:xfrm>
            <a:off x="6712310" y="4464633"/>
            <a:ext cx="2807100" cy="51644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2_soma_dend_step_current.ipynb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3_soma_dend_synapse.ipynb</a:t>
            </a:r>
            <a:endParaRPr b="1" i="0" sz="1100" u="none" cap="none" strike="noStrik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36"/>
          <p:cNvSpPr/>
          <p:nvPr/>
        </p:nvSpPr>
        <p:spPr>
          <a:xfrm>
            <a:off x="4052100" y="949900"/>
            <a:ext cx="5099700" cy="3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create dendrite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dend = h.Section(name=”</a:t>
            </a:r>
            <a:r>
              <a:rPr b="0" i="0" lang="en-GB" sz="1400" u="none" cap="none" strike="noStrike">
                <a:solidFill>
                  <a:srgbClr val="C8352B"/>
                </a:solidFill>
                <a:latin typeface="Courier"/>
                <a:ea typeface="Courier"/>
                <a:cs typeface="Courier"/>
                <a:sym typeface="Courier"/>
              </a:rPr>
              <a:t>dend"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dend.L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= 500  </a:t>
            </a:r>
            <a:r>
              <a:rPr b="0" i="0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um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dend.diam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= 1  </a:t>
            </a:r>
            <a:r>
              <a:rPr b="0" i="0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um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dend.Ra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= 100  </a:t>
            </a:r>
            <a:r>
              <a:rPr b="0" i="0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ohm*cm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dend.insert(”</a:t>
            </a:r>
            <a:r>
              <a:rPr b="0" i="0" lang="en-GB" sz="1400" u="none" cap="none" strike="noStrike">
                <a:solidFill>
                  <a:srgbClr val="C8352B"/>
                </a:solidFill>
                <a:latin typeface="Courier"/>
                <a:ea typeface="Courier"/>
                <a:cs typeface="Courier"/>
                <a:sym typeface="Courier"/>
              </a:rPr>
              <a:t>pas"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dend.g_pas = 1/10000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dend.connect(soma, 1, 0). </a:t>
            </a:r>
            <a:r>
              <a:rPr b="0" i="0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connect the end of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t</a:t>
            </a:r>
            <a:r>
              <a:rPr b="0" i="0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he dendrite to the beginning of the soma</a:t>
            </a:r>
            <a:endParaRPr b="0" i="0" sz="1400" u="none" cap="none" strike="noStrike">
              <a:solidFill>
                <a:srgbClr val="79797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h</a:t>
            </a:r>
            <a:r>
              <a:rPr b="0" i="0" lang="en-GB" sz="1400" u="none" cap="none" strike="noStrike">
                <a:solidFill>
                  <a:srgbClr val="C8352B"/>
                </a:solidFill>
                <a:latin typeface="Courier"/>
                <a:ea typeface="Courier"/>
                <a:cs typeface="Courier"/>
                <a:sym typeface="Courier"/>
              </a:rPr>
              <a:t>"forall { nseg = int((L/(0.1*lambda_f(100))+0.9)/2)*2 + 1  }"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set the number of segments</a:t>
            </a:r>
            <a:endParaRPr b="0" i="0" sz="1400" u="none" cap="none" strike="noStrike">
              <a:solidFill>
                <a:srgbClr val="797979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73" name="Google Shape;273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741754">
            <a:off x="432426" y="1170720"/>
            <a:ext cx="1167473" cy="179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741754">
            <a:off x="2917830" y="1179436"/>
            <a:ext cx="1167473" cy="179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741754">
            <a:off x="1781612" y="1189729"/>
            <a:ext cx="1167473" cy="17961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6"/>
          <p:cNvSpPr/>
          <p:nvPr/>
        </p:nvSpPr>
        <p:spPr>
          <a:xfrm rot="5400000">
            <a:off x="515572" y="3740150"/>
            <a:ext cx="676350" cy="780975"/>
          </a:xfrm>
          <a:prstGeom prst="can">
            <a:avLst>
              <a:gd fmla="val 25000" name="adj"/>
            </a:avLst>
          </a:prstGeom>
          <a:solidFill>
            <a:schemeClr val="accent3"/>
          </a:solidFill>
          <a:ln cap="rnd" cmpd="sng" w="15875">
            <a:solidFill>
              <a:srgbClr val="1B40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7" name="Google Shape;277;p36"/>
          <p:cNvSpPr/>
          <p:nvPr/>
        </p:nvSpPr>
        <p:spPr>
          <a:xfrm rot="5400000">
            <a:off x="2334847" y="2897187"/>
            <a:ext cx="133425" cy="2466900"/>
          </a:xfrm>
          <a:prstGeom prst="can">
            <a:avLst>
              <a:gd fmla="val 25000" name="adj"/>
            </a:avLst>
          </a:prstGeom>
          <a:solidFill>
            <a:schemeClr val="accent3"/>
          </a:solidFill>
          <a:ln cap="rnd" cmpd="sng" w="15875">
            <a:solidFill>
              <a:srgbClr val="1B40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8" name="Google Shape;278;p36"/>
          <p:cNvSpPr/>
          <p:nvPr/>
        </p:nvSpPr>
        <p:spPr>
          <a:xfrm>
            <a:off x="1856281" y="4187659"/>
            <a:ext cx="1065150" cy="2769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Dendrite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6"/>
          <p:cNvSpPr/>
          <p:nvPr/>
        </p:nvSpPr>
        <p:spPr>
          <a:xfrm>
            <a:off x="3761899" y="4063927"/>
            <a:ext cx="579825" cy="9720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741754">
            <a:off x="660499" y="3513465"/>
            <a:ext cx="1167473" cy="179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741754">
            <a:off x="1199302" y="3763888"/>
            <a:ext cx="1167473" cy="179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741754">
            <a:off x="2789496" y="3763886"/>
            <a:ext cx="1167473" cy="179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741754">
            <a:off x="2110025" y="3733010"/>
            <a:ext cx="1167473" cy="17961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6"/>
          <p:cNvSpPr txBox="1"/>
          <p:nvPr/>
        </p:nvSpPr>
        <p:spPr>
          <a:xfrm>
            <a:off x="3792077" y="4165961"/>
            <a:ext cx="1107900" cy="2769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synaptic input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129886" y="0"/>
            <a:ext cx="7507350" cy="7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GB"/>
              <a:t> Layer 5b Pyramidal Cell</a:t>
            </a:r>
            <a:endParaRPr/>
          </a:p>
        </p:txBody>
      </p:sp>
      <p:pic>
        <p:nvPicPr>
          <p:cNvPr id="290" name="Google Shape;29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7552" y="695143"/>
            <a:ext cx="1213293" cy="368890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/>
          <p:nvPr/>
        </p:nvSpPr>
        <p:spPr>
          <a:xfrm>
            <a:off x="4889785" y="1439669"/>
            <a:ext cx="4220640" cy="15711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from neuron import h, gui</a:t>
            </a:r>
            <a:endParaRPr b="0" i="1" sz="1400" u="none" cap="none" strike="noStrike">
              <a:solidFill>
                <a:srgbClr val="4F919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400" u="none" cap="none" strike="noStrike">
                <a:solidFill>
                  <a:srgbClr val="4F9192"/>
                </a:solidFill>
                <a:latin typeface="Courier"/>
                <a:ea typeface="Courier"/>
                <a:cs typeface="Courier"/>
                <a:sym typeface="Courier"/>
              </a:rPr>
              <a:t># instantiating cell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h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load_file(</a:t>
            </a:r>
            <a:r>
              <a:rPr b="0" i="0" lang="en-GB" sz="1400" u="none" cap="none" strike="noStrike">
                <a:solidFill>
                  <a:srgbClr val="C8352B"/>
                </a:solidFill>
                <a:latin typeface="Courier"/>
                <a:ea typeface="Courier"/>
                <a:cs typeface="Courier"/>
                <a:sym typeface="Courier"/>
              </a:rPr>
              <a:t>"import3d.hoc"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b="0" i="0" sz="1400" u="none" cap="none" strike="noStrike">
              <a:solidFill>
                <a:srgbClr val="C8352B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h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load_file(</a:t>
            </a:r>
            <a:r>
              <a:rPr b="0" i="0" lang="en-GB" sz="1400" u="none" cap="none" strike="noStrike">
                <a:solidFill>
                  <a:srgbClr val="C8352B"/>
                </a:solidFill>
                <a:latin typeface="Courier"/>
                <a:ea typeface="Courier"/>
                <a:cs typeface="Courier"/>
                <a:sym typeface="Courier"/>
              </a:rPr>
              <a:t>"models/L5PCbiophys3.hoc"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b="0" i="0" sz="1400" u="none" cap="none" strike="noStrike">
              <a:solidFill>
                <a:srgbClr val="C8352B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h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load_file(</a:t>
            </a:r>
            <a:r>
              <a:rPr b="0" i="0" lang="en-GB" sz="1400" u="none" cap="none" strike="noStrike">
                <a:solidFill>
                  <a:srgbClr val="C8352B"/>
                </a:solidFill>
                <a:latin typeface="Courier"/>
                <a:ea typeface="Courier"/>
                <a:cs typeface="Courier"/>
                <a:sym typeface="Courier"/>
              </a:rPr>
              <a:t>"models/L5PCtemplate.hoc"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morph_fname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0" i="0" lang="en-GB" sz="1400" u="none" cap="none" strike="noStrike">
                <a:solidFill>
                  <a:srgbClr val="C8352B"/>
                </a:solidFill>
                <a:latin typeface="Courier"/>
                <a:ea typeface="Courier"/>
                <a:cs typeface="Courier"/>
                <a:sym typeface="Courier"/>
              </a:rPr>
              <a:t>"morphologies/cell1.asc"</a:t>
            </a:r>
            <a:endParaRPr b="0" i="0" sz="1400" u="none" cap="none" strike="noStrike">
              <a:solidFill>
                <a:srgbClr val="C8352B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L5PC 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h</a:t>
            </a:r>
            <a:r>
              <a:rPr b="0" i="0" lang="en-GB" sz="1400" u="none" cap="none" strike="noStrike">
                <a:solidFill>
                  <a:srgbClr val="797979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L5PCtemplate(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morph_fname</a:t>
            </a:r>
            <a:r>
              <a:rPr b="0" i="0" lang="en-GB" sz="14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92" name="Google Shape;292;p37"/>
          <p:cNvSpPr txBox="1"/>
          <p:nvPr/>
        </p:nvSpPr>
        <p:spPr>
          <a:xfrm>
            <a:off x="170665" y="4704919"/>
            <a:ext cx="9029319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“Models of Neocortical Layer 5b Pyramidal Cells Capturing a Wide Range of Dendritic and Perisomatic Active Properties”, Etay Hay , Sean Hill, Felix Schürmann, Henry Markram, Idan Segev. PLOS Computational Biology, 2011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7096699" y="4373557"/>
            <a:ext cx="2807100" cy="3163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1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4_L5_PC_Hay_et_al.ipynb</a:t>
            </a:r>
            <a:endParaRPr b="1" i="0" sz="1100" u="none" cap="none" strike="noStrik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94" name="Google Shape;294;p37"/>
          <p:cNvGrpSpPr/>
          <p:nvPr/>
        </p:nvGrpSpPr>
        <p:grpSpPr>
          <a:xfrm>
            <a:off x="33575" y="802752"/>
            <a:ext cx="4160037" cy="3537996"/>
            <a:chOff x="2401775" y="880775"/>
            <a:chExt cx="5879175" cy="5000075"/>
          </a:xfrm>
        </p:grpSpPr>
        <p:pic>
          <p:nvPicPr>
            <p:cNvPr id="295" name="Google Shape;295;p37"/>
            <p:cNvPicPr preferRelativeResize="0"/>
            <p:nvPr/>
          </p:nvPicPr>
          <p:blipFill rotWithShape="1">
            <a:blip r:embed="rId4">
              <a:alphaModFix/>
            </a:blip>
            <a:srcRect b="0" l="3381" r="0" t="0"/>
            <a:stretch/>
          </p:blipFill>
          <p:spPr>
            <a:xfrm rot="-5400000">
              <a:off x="2879425" y="403125"/>
              <a:ext cx="4923875" cy="5879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Google Shape;296;p37"/>
            <p:cNvSpPr/>
            <p:nvPr/>
          </p:nvSpPr>
          <p:spPr>
            <a:xfrm>
              <a:off x="3171275" y="5434850"/>
              <a:ext cx="313800" cy="347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7"/>
            <p:cNvSpPr/>
            <p:nvPr/>
          </p:nvSpPr>
          <p:spPr>
            <a:xfrm>
              <a:off x="4500300" y="5533450"/>
              <a:ext cx="313800" cy="347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7"/>
            <p:cNvSpPr/>
            <p:nvPr/>
          </p:nvSpPr>
          <p:spPr>
            <a:xfrm>
              <a:off x="6329100" y="5533450"/>
              <a:ext cx="313800" cy="347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yle clair">
  <a:themeElements>
    <a:clrScheme name="Blan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70015"/>
      </a:accent1>
      <a:accent2>
        <a:srgbClr val="A6A6A6"/>
      </a:accent2>
      <a:accent3>
        <a:srgbClr val="F58001"/>
      </a:accent3>
      <a:accent4>
        <a:srgbClr val="066FFF"/>
      </a:accent4>
      <a:accent5>
        <a:srgbClr val="09AA08"/>
      </a:accent5>
      <a:accent6>
        <a:srgbClr val="2B96A5"/>
      </a:accent6>
      <a:hlink>
        <a:srgbClr val="B40003"/>
      </a:hlink>
      <a:folHlink>
        <a:srgbClr val="F1531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yle clair">
  <a:themeElements>
    <a:clrScheme name="Blan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70015"/>
      </a:accent1>
      <a:accent2>
        <a:srgbClr val="A6A6A6"/>
      </a:accent2>
      <a:accent3>
        <a:srgbClr val="F58001"/>
      </a:accent3>
      <a:accent4>
        <a:srgbClr val="066FFF"/>
      </a:accent4>
      <a:accent5>
        <a:srgbClr val="09AA08"/>
      </a:accent5>
      <a:accent6>
        <a:srgbClr val="2B96A5"/>
      </a:accent6>
      <a:hlink>
        <a:srgbClr val="B40003"/>
      </a:hlink>
      <a:folHlink>
        <a:srgbClr val="F1531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isp">
  <a:themeElements>
    <a:clrScheme name="Wisp">
      <a:dk1>
        <a:srgbClr val="000000"/>
      </a:dk1>
      <a:lt1>
        <a:srgbClr val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